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4" r:id="rId4"/>
    <p:sldId id="266" r:id="rId5"/>
    <p:sldId id="265" r:id="rId6"/>
    <p:sldId id="259" r:id="rId7"/>
    <p:sldId id="260" r:id="rId8"/>
    <p:sldId id="261" r:id="rId9"/>
    <p:sldId id="262" r:id="rId10"/>
    <p:sldId id="263" r:id="rId11"/>
    <p:sldId id="267" r:id="rId12"/>
    <p:sldId id="275" r:id="rId13"/>
    <p:sldId id="268" r:id="rId14"/>
    <p:sldId id="269" r:id="rId15"/>
    <p:sldId id="271" r:id="rId16"/>
    <p:sldId id="270" r:id="rId17"/>
    <p:sldId id="276" r:id="rId18"/>
    <p:sldId id="273" r:id="rId19"/>
    <p:sldId id="272" r:id="rId20"/>
    <p:sldId id="280" r:id="rId21"/>
    <p:sldId id="283" r:id="rId22"/>
    <p:sldId id="281" r:id="rId23"/>
    <p:sldId id="282" r:id="rId24"/>
    <p:sldId id="278" r:id="rId25"/>
    <p:sldId id="277" r:id="rId26"/>
    <p:sldId id="274" r:id="rId27"/>
    <p:sldId id="284" r:id="rId28"/>
    <p:sldId id="285" r:id="rId29"/>
    <p:sldId id="290" r:id="rId30"/>
    <p:sldId id="287" r:id="rId31"/>
    <p:sldId id="289" r:id="rId32"/>
    <p:sldId id="286" r:id="rId33"/>
    <p:sldId id="295" r:id="rId34"/>
    <p:sldId id="292" r:id="rId35"/>
    <p:sldId id="288" r:id="rId36"/>
    <p:sldId id="296" r:id="rId37"/>
    <p:sldId id="291" r:id="rId38"/>
    <p:sldId id="279" r:id="rId39"/>
    <p:sldId id="293" r:id="rId40"/>
    <p:sldId id="294" r:id="rId41"/>
    <p:sldId id="301" r:id="rId42"/>
    <p:sldId id="297" r:id="rId43"/>
    <p:sldId id="303" r:id="rId44"/>
    <p:sldId id="302" r:id="rId45"/>
    <p:sldId id="304" r:id="rId46"/>
    <p:sldId id="300" r:id="rId47"/>
    <p:sldId id="298" r:id="rId48"/>
    <p:sldId id="305" r:id="rId49"/>
    <p:sldId id="306" r:id="rId50"/>
    <p:sldId id="307" r:id="rId51"/>
    <p:sldId id="308" r:id="rId52"/>
    <p:sldId id="309" r:id="rId53"/>
    <p:sldId id="310" r:id="rId54"/>
    <p:sldId id="311" r:id="rId55"/>
    <p:sldId id="312" r:id="rId56"/>
    <p:sldId id="314" r:id="rId57"/>
    <p:sldId id="313" r:id="rId58"/>
    <p:sldId id="315" r:id="rId59"/>
    <p:sldId id="316" r:id="rId60"/>
    <p:sldId id="318" r:id="rId61"/>
    <p:sldId id="319" r:id="rId62"/>
    <p:sldId id="321" r:id="rId63"/>
    <p:sldId id="320" r:id="rId64"/>
    <p:sldId id="322" r:id="rId65"/>
    <p:sldId id="323"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3399"/>
    <a:srgbClr val="008000"/>
    <a:srgbClr val="99FF99"/>
    <a:srgbClr val="FF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4660"/>
  </p:normalViewPr>
  <p:slideViewPr>
    <p:cSldViewPr>
      <p:cViewPr>
        <p:scale>
          <a:sx n="66" d="100"/>
          <a:sy n="66" d="100"/>
        </p:scale>
        <p:origin x="-1104" y="-9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139936-F0AC-4617-AFA4-32B482B3E531}" type="datetimeFigureOut">
              <a:rPr lang="en-US" smtClean="0"/>
              <a:pPr/>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F411C-2FA8-408A-BC4E-F37B4D0600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39936-F0AC-4617-AFA4-32B482B3E531}" type="datetimeFigureOut">
              <a:rPr lang="en-US" smtClean="0"/>
              <a:pPr/>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F411C-2FA8-408A-BC4E-F37B4D0600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39936-F0AC-4617-AFA4-32B482B3E531}" type="datetimeFigureOut">
              <a:rPr lang="en-US" smtClean="0"/>
              <a:pPr/>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F411C-2FA8-408A-BC4E-F37B4D0600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39936-F0AC-4617-AFA4-32B482B3E531}" type="datetimeFigureOut">
              <a:rPr lang="en-US" smtClean="0"/>
              <a:pPr/>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F411C-2FA8-408A-BC4E-F37B4D0600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139936-F0AC-4617-AFA4-32B482B3E531}" type="datetimeFigureOut">
              <a:rPr lang="en-US" smtClean="0"/>
              <a:pPr/>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F411C-2FA8-408A-BC4E-F37B4D0600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139936-F0AC-4617-AFA4-32B482B3E531}" type="datetimeFigureOut">
              <a:rPr lang="en-US" smtClean="0"/>
              <a:pPr/>
              <a:t>10/29/2012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F411C-2FA8-408A-BC4E-F37B4D0600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139936-F0AC-4617-AFA4-32B482B3E531}" type="datetimeFigureOut">
              <a:rPr lang="en-US" smtClean="0"/>
              <a:pPr/>
              <a:t>10/29/2012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4F411C-2FA8-408A-BC4E-F37B4D0600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139936-F0AC-4617-AFA4-32B482B3E531}" type="datetimeFigureOut">
              <a:rPr lang="en-US" smtClean="0"/>
              <a:pPr/>
              <a:t>10/29/2012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4F411C-2FA8-408A-BC4E-F37B4D0600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39936-F0AC-4617-AFA4-32B482B3E531}" type="datetimeFigureOut">
              <a:rPr lang="en-US" smtClean="0"/>
              <a:pPr/>
              <a:t>10/29/2012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4F411C-2FA8-408A-BC4E-F37B4D0600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39936-F0AC-4617-AFA4-32B482B3E531}" type="datetimeFigureOut">
              <a:rPr lang="en-US" smtClean="0"/>
              <a:pPr/>
              <a:t>10/29/2012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F411C-2FA8-408A-BC4E-F37B4D0600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39936-F0AC-4617-AFA4-32B482B3E531}" type="datetimeFigureOut">
              <a:rPr lang="en-US" smtClean="0"/>
              <a:pPr/>
              <a:t>10/29/2012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F411C-2FA8-408A-BC4E-F37B4D0600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39936-F0AC-4617-AFA4-32B482B3E531}" type="datetimeFigureOut">
              <a:rPr lang="en-US" smtClean="0"/>
              <a:pPr/>
              <a:t>10/29/2012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F411C-2FA8-408A-BC4E-F37B4D0600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The%20Victorian%20Guide%20to%20Women.mp4" TargetMode="External"/><Relationship Id="rId2" Type="http://schemas.openxmlformats.org/officeDocument/2006/relationships/hyperlink" Target="The%20Etiquette%20Expert%20of%201890-%20Victorian%20Advice%20and%20Admonitions.mp4" TargetMode="External"/><Relationship Id="rId1" Type="http://schemas.openxmlformats.org/officeDocument/2006/relationships/slideLayout" Target="../slideLayouts/slideLayout2.xml"/><Relationship Id="rId5" Type="http://schemas.openxmlformats.org/officeDocument/2006/relationships/hyperlink" Target="Courting%20in%20the%20Victorian%20Era.mp4"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Jersey%20Shore%20Best%20Moments%20-%20From%20Laughs%20to%20Fights.mp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Us%20Weekly%20Hot%20Hollywood%20Red%20Carpet.mp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Jersey%20Shore%20Gone%20Wilde,%20Part%201.mp4" TargetMode="Externa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6019800" cy="4525963"/>
          </a:xfrm>
        </p:spPr>
        <p:txBody>
          <a:bodyPr>
            <a:normAutofit fontScale="92500" lnSpcReduction="10000"/>
          </a:bodyPr>
          <a:lstStyle/>
          <a:p>
            <a:pPr algn="ctr">
              <a:buNone/>
            </a:pPr>
            <a:r>
              <a:rPr lang="en-US" sz="6000" b="1" i="1" dirty="0" smtClean="0">
                <a:latin typeface="Trebuchet MS" pitchFamily="34" charset="0"/>
              </a:rPr>
              <a:t>The </a:t>
            </a:r>
          </a:p>
          <a:p>
            <a:pPr algn="ctr">
              <a:buNone/>
            </a:pPr>
            <a:r>
              <a:rPr lang="en-US" sz="6000" b="1" i="1" dirty="0" smtClean="0">
                <a:latin typeface="Trebuchet MS" pitchFamily="34" charset="0"/>
              </a:rPr>
              <a:t>Importance of Being Earnest</a:t>
            </a:r>
          </a:p>
          <a:p>
            <a:pPr algn="ctr">
              <a:buNone/>
            </a:pPr>
            <a:endParaRPr lang="en-US" sz="6000" b="1" i="1" dirty="0">
              <a:latin typeface="Trebuchet MS" pitchFamily="34" charset="0"/>
            </a:endParaRPr>
          </a:p>
          <a:p>
            <a:pPr algn="ctr">
              <a:buNone/>
            </a:pPr>
            <a:r>
              <a:rPr lang="en-US" sz="6000" b="1" i="1" dirty="0" smtClean="0">
                <a:latin typeface="Trebuchet MS" pitchFamily="34" charset="0"/>
              </a:rPr>
              <a:t>~ Oscar Wilde</a:t>
            </a:r>
            <a:endParaRPr lang="en-US" sz="6000" b="1" i="1" dirty="0">
              <a:latin typeface="Trebuchet MS" pitchFamily="34" charset="0"/>
            </a:endParaRPr>
          </a:p>
        </p:txBody>
      </p:sp>
      <p:pic>
        <p:nvPicPr>
          <p:cNvPr id="12290" name="Picture 2" descr="http://4.bp.blogspot.com/_Rg7xZwmjlJM/TSznhI8RyaI/AAAAAAAAAAc/lOaapOiuWRM/s1600/oscarwilde460.jpg"/>
          <p:cNvPicPr>
            <a:picLocks noChangeAspect="1" noChangeArrowheads="1"/>
          </p:cNvPicPr>
          <p:nvPr/>
        </p:nvPicPr>
        <p:blipFill>
          <a:blip r:embed="rId2" cstate="print"/>
          <a:srcRect/>
          <a:stretch>
            <a:fillRect/>
          </a:stretch>
        </p:blipFill>
        <p:spPr bwMode="auto">
          <a:xfrm>
            <a:off x="6172200" y="0"/>
            <a:ext cx="2971800" cy="1783080"/>
          </a:xfrm>
          <a:prstGeom prst="rect">
            <a:avLst/>
          </a:prstGeom>
          <a:noFill/>
        </p:spPr>
      </p:pic>
      <p:pic>
        <p:nvPicPr>
          <p:cNvPr id="12292" name="Picture 4" descr="http://1.bp.blogspot.com/_Rg7xZwmjlJM/TSzncAh4mgI/AAAAAAAAAAY/1lBAYQzVJyc/s1600/Oscar_Wilde.jpg"/>
          <p:cNvPicPr>
            <a:picLocks noChangeAspect="1" noChangeArrowheads="1"/>
          </p:cNvPicPr>
          <p:nvPr/>
        </p:nvPicPr>
        <p:blipFill>
          <a:blip r:embed="rId3" cstate="print"/>
          <a:srcRect/>
          <a:stretch>
            <a:fillRect/>
          </a:stretch>
        </p:blipFill>
        <p:spPr bwMode="auto">
          <a:xfrm>
            <a:off x="6286500" y="4000500"/>
            <a:ext cx="2857500" cy="2857500"/>
          </a:xfrm>
          <a:prstGeom prst="rect">
            <a:avLst/>
          </a:prstGeom>
          <a:noFill/>
        </p:spPr>
      </p:pic>
      <p:pic>
        <p:nvPicPr>
          <p:cNvPr id="12294" name="Picture 6" descr="http://4.bp.blogspot.com/_Rg7xZwmjlJM/TSznmKagvEI/AAAAAAAAAAg/1fMSAj8WFgs/s320/frase_de_oscar_wilde_124536_t0.jpg"/>
          <p:cNvPicPr>
            <a:picLocks noChangeAspect="1" noChangeArrowheads="1"/>
          </p:cNvPicPr>
          <p:nvPr/>
        </p:nvPicPr>
        <p:blipFill>
          <a:blip r:embed="rId4" cstate="print"/>
          <a:srcRect/>
          <a:stretch>
            <a:fillRect/>
          </a:stretch>
        </p:blipFill>
        <p:spPr bwMode="auto">
          <a:xfrm>
            <a:off x="6934200" y="1752601"/>
            <a:ext cx="2209800" cy="223071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PLAY</a:t>
            </a:r>
            <a:endParaRPr lang="en-US" dirty="0"/>
          </a:p>
        </p:txBody>
      </p:sp>
      <p:sp>
        <p:nvSpPr>
          <p:cNvPr id="3" name="Content Placeholder 2"/>
          <p:cNvSpPr>
            <a:spLocks noGrp="1"/>
          </p:cNvSpPr>
          <p:nvPr>
            <p:ph idx="1"/>
          </p:nvPr>
        </p:nvSpPr>
        <p:spPr/>
        <p:txBody>
          <a:bodyPr/>
          <a:lstStyle/>
          <a:p>
            <a:r>
              <a:rPr lang="en-US" dirty="0" smtClean="0"/>
              <a:t>IN PAIRS, perform your own </a:t>
            </a:r>
            <a:r>
              <a:rPr lang="en-US" i="1" u="sng" dirty="0" smtClean="0">
                <a:solidFill>
                  <a:schemeClr val="accent4">
                    <a:lumMod val="75000"/>
                  </a:schemeClr>
                </a:solidFill>
              </a:rPr>
              <a:t>contemporary language version </a:t>
            </a:r>
            <a:r>
              <a:rPr lang="en-US" dirty="0" smtClean="0"/>
              <a:t>of this scene.</a:t>
            </a:r>
          </a:p>
          <a:p>
            <a:endParaRPr lang="en-US" dirty="0" smtClean="0"/>
          </a:p>
          <a:p>
            <a:r>
              <a:rPr lang="en-US" dirty="0" smtClean="0"/>
              <a:t>Include at least one thought-track to reveal what you think each character is really thinking.</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638359" y="4419601"/>
            <a:ext cx="3505641"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CONTEXT OF THE PLAY</a:t>
            </a:r>
            <a:endParaRPr lang="en-US" dirty="0"/>
          </a:p>
        </p:txBody>
      </p:sp>
      <p:sp>
        <p:nvSpPr>
          <p:cNvPr id="3" name="Content Placeholder 2"/>
          <p:cNvSpPr>
            <a:spLocks noGrp="1"/>
          </p:cNvSpPr>
          <p:nvPr>
            <p:ph idx="1"/>
          </p:nvPr>
        </p:nvSpPr>
        <p:spPr>
          <a:xfrm>
            <a:off x="0" y="990600"/>
            <a:ext cx="9144000" cy="5105400"/>
          </a:xfrm>
        </p:spPr>
        <p:txBody>
          <a:bodyPr>
            <a:noAutofit/>
          </a:bodyPr>
          <a:lstStyle/>
          <a:p>
            <a:pPr>
              <a:buNone/>
            </a:pPr>
            <a:r>
              <a:rPr lang="en-US" sz="2400" b="1" i="1" dirty="0" smtClean="0">
                <a:latin typeface="Trebuchet MS" pitchFamily="34" charset="0"/>
              </a:rPr>
              <a:t>	The Importance of Being Earnest, A Trivial Comedy for Serious People</a:t>
            </a:r>
            <a:r>
              <a:rPr lang="en-US" sz="2400" dirty="0" smtClean="0">
                <a:latin typeface="Trebuchet MS" pitchFamily="34" charset="0"/>
              </a:rPr>
              <a:t> is a play by Oscar Wilde. First performed on 14 February 1895 at St. James's Theatre in London, it is a farcical comedy in which the protagonists maintain fictitious personae in order to escape burdensome </a:t>
            </a:r>
            <a:r>
              <a:rPr lang="en-US" sz="2400" b="1" u="sng" dirty="0" smtClean="0">
                <a:solidFill>
                  <a:srgbClr val="FF0000"/>
                </a:solidFill>
                <a:latin typeface="Trebuchet MS" pitchFamily="34" charset="0"/>
              </a:rPr>
              <a:t>social obligations</a:t>
            </a:r>
            <a:r>
              <a:rPr lang="en-US" sz="2400" dirty="0" smtClean="0">
                <a:latin typeface="Trebuchet MS" pitchFamily="34" charset="0"/>
              </a:rPr>
              <a:t>. </a:t>
            </a:r>
          </a:p>
          <a:p>
            <a:pPr>
              <a:buNone/>
            </a:pPr>
            <a:r>
              <a:rPr lang="en-US" sz="2400" dirty="0" smtClean="0">
                <a:latin typeface="Trebuchet MS" pitchFamily="34" charset="0"/>
              </a:rPr>
              <a:t/>
            </a:r>
            <a:br>
              <a:rPr lang="en-US" sz="2400" dirty="0" smtClean="0">
                <a:latin typeface="Trebuchet MS" pitchFamily="34" charset="0"/>
              </a:rPr>
            </a:br>
            <a:r>
              <a:rPr lang="en-US" sz="2400" dirty="0" smtClean="0">
                <a:latin typeface="Trebuchet MS" pitchFamily="34" charset="0"/>
              </a:rPr>
              <a:t>Working within the social conventions of late Victorian London, the play's major themes are the </a:t>
            </a:r>
            <a:r>
              <a:rPr lang="en-US" sz="2400" b="1" u="sng" dirty="0" smtClean="0">
                <a:solidFill>
                  <a:srgbClr val="FF0000"/>
                </a:solidFill>
                <a:latin typeface="Trebuchet MS" pitchFamily="34" charset="0"/>
              </a:rPr>
              <a:t>triviality of marriage</a:t>
            </a:r>
            <a:r>
              <a:rPr lang="en-US" sz="2400" dirty="0" smtClean="0">
                <a:latin typeface="Trebuchet MS" pitchFamily="34" charset="0"/>
              </a:rPr>
              <a:t>, and the resulting satire of Victorian ways. </a:t>
            </a:r>
          </a:p>
          <a:p>
            <a:pPr>
              <a:buNone/>
            </a:pPr>
            <a:endParaRPr lang="en-US" sz="2400" dirty="0" smtClean="0">
              <a:latin typeface="Trebuchet MS" pitchFamily="34" charset="0"/>
            </a:endParaRPr>
          </a:p>
          <a:p>
            <a:pPr>
              <a:buNone/>
            </a:pPr>
            <a:r>
              <a:rPr lang="en-US" sz="2400" dirty="0" smtClean="0">
                <a:latin typeface="Trebuchet MS" pitchFamily="34" charset="0"/>
              </a:rPr>
              <a:t>	Its high farce and witty dialogue have helped make </a:t>
            </a:r>
            <a:r>
              <a:rPr lang="en-US" sz="2400" i="1" dirty="0" smtClean="0">
                <a:latin typeface="Trebuchet MS" pitchFamily="34" charset="0"/>
              </a:rPr>
              <a:t>The Importance of Being Earnest</a:t>
            </a:r>
            <a:r>
              <a:rPr lang="en-US" sz="2400" dirty="0" smtClean="0">
                <a:latin typeface="Trebuchet MS" pitchFamily="34" charset="0"/>
              </a:rPr>
              <a:t> Wilde's most enduringly popular play.</a:t>
            </a:r>
            <a:endParaRPr lang="en-US" sz="2400" dirty="0">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Victorian England</a:t>
            </a:r>
            <a:endParaRPr lang="en-US" dirty="0"/>
          </a:p>
        </p:txBody>
      </p:sp>
      <p:sp>
        <p:nvSpPr>
          <p:cNvPr id="3" name="Content Placeholder 2"/>
          <p:cNvSpPr>
            <a:spLocks noGrp="1"/>
          </p:cNvSpPr>
          <p:nvPr>
            <p:ph idx="1"/>
          </p:nvPr>
        </p:nvSpPr>
        <p:spPr>
          <a:xfrm>
            <a:off x="228600" y="1219201"/>
            <a:ext cx="8229600" cy="1524000"/>
          </a:xfrm>
        </p:spPr>
        <p:txBody>
          <a:bodyPr>
            <a:normAutofit/>
          </a:bodyPr>
          <a:lstStyle/>
          <a:p>
            <a:pPr algn="ctr">
              <a:buNone/>
            </a:pPr>
            <a:r>
              <a:rPr lang="en-US" sz="2800" dirty="0" smtClean="0"/>
              <a:t>	Wilde’s play is set in the 1890s. The upper class were expected to abide by a set of strict social rules to “save face”.</a:t>
            </a:r>
            <a:endParaRPr lang="en-US" sz="2800" dirty="0"/>
          </a:p>
        </p:txBody>
      </p:sp>
      <p:sp>
        <p:nvSpPr>
          <p:cNvPr id="4" name="TextBox 3"/>
          <p:cNvSpPr txBox="1"/>
          <p:nvPr/>
        </p:nvSpPr>
        <p:spPr>
          <a:xfrm>
            <a:off x="228600" y="2590800"/>
            <a:ext cx="8610600" cy="1384995"/>
          </a:xfrm>
          <a:prstGeom prst="rect">
            <a:avLst/>
          </a:prstGeom>
          <a:solidFill>
            <a:schemeClr val="accent3">
              <a:lumMod val="20000"/>
              <a:lumOff val="80000"/>
            </a:schemeClr>
          </a:solidFill>
        </p:spPr>
        <p:txBody>
          <a:bodyPr wrap="square" rtlCol="0">
            <a:spAutoFit/>
          </a:bodyPr>
          <a:lstStyle/>
          <a:p>
            <a:pPr algn="ctr"/>
            <a:r>
              <a:rPr lang="en-US" sz="2800" dirty="0" smtClean="0">
                <a:solidFill>
                  <a:schemeClr val="accent3">
                    <a:lumMod val="50000"/>
                  </a:schemeClr>
                </a:solidFill>
              </a:rPr>
              <a:t>Look at the following videos and </a:t>
            </a:r>
            <a:r>
              <a:rPr lang="en-US" sz="2800" u="sng" dirty="0" smtClean="0">
                <a:solidFill>
                  <a:schemeClr val="accent3">
                    <a:lumMod val="50000"/>
                  </a:schemeClr>
                </a:solidFill>
              </a:rPr>
              <a:t>make a list of the social expectations and obligations </a:t>
            </a:r>
            <a:r>
              <a:rPr lang="en-US" sz="2800" dirty="0" smtClean="0">
                <a:solidFill>
                  <a:schemeClr val="accent3">
                    <a:lumMod val="50000"/>
                  </a:schemeClr>
                </a:solidFill>
              </a:rPr>
              <a:t>that affected the </a:t>
            </a:r>
            <a:r>
              <a:rPr lang="en-US" sz="2800" dirty="0" err="1" smtClean="0">
                <a:solidFill>
                  <a:schemeClr val="accent3">
                    <a:lumMod val="50000"/>
                  </a:schemeClr>
                </a:solidFill>
              </a:rPr>
              <a:t>behaviour</a:t>
            </a:r>
            <a:r>
              <a:rPr lang="en-US" sz="2800" dirty="0" smtClean="0">
                <a:solidFill>
                  <a:schemeClr val="accent3">
                    <a:lumMod val="50000"/>
                  </a:schemeClr>
                </a:solidFill>
              </a:rPr>
              <a:t> of the upper class in Victorian England.</a:t>
            </a:r>
            <a:endParaRPr lang="en-US" sz="2800" dirty="0">
              <a:solidFill>
                <a:schemeClr val="accent3">
                  <a:lumMod val="50000"/>
                </a:schemeClr>
              </a:solidFill>
            </a:endParaRPr>
          </a:p>
        </p:txBody>
      </p:sp>
      <p:sp>
        <p:nvSpPr>
          <p:cNvPr id="5" name="TextBox 4"/>
          <p:cNvSpPr txBox="1"/>
          <p:nvPr/>
        </p:nvSpPr>
        <p:spPr>
          <a:xfrm>
            <a:off x="2667000" y="4114800"/>
            <a:ext cx="2667000" cy="400110"/>
          </a:xfrm>
          <a:prstGeom prst="rect">
            <a:avLst/>
          </a:prstGeom>
          <a:noFill/>
        </p:spPr>
        <p:txBody>
          <a:bodyPr wrap="square" rtlCol="0">
            <a:spAutoFit/>
          </a:bodyPr>
          <a:lstStyle/>
          <a:p>
            <a:r>
              <a:rPr lang="en-US" sz="2000" b="1" dirty="0" smtClean="0">
                <a:hlinkClick r:id="rId2" action="ppaction://hlinkfile"/>
              </a:rPr>
              <a:t>Etiquette Expert</a:t>
            </a:r>
            <a:endParaRPr lang="en-US" sz="2000" b="1" dirty="0"/>
          </a:p>
        </p:txBody>
      </p:sp>
      <p:sp>
        <p:nvSpPr>
          <p:cNvPr id="6" name="TextBox 5"/>
          <p:cNvSpPr txBox="1"/>
          <p:nvPr/>
        </p:nvSpPr>
        <p:spPr>
          <a:xfrm>
            <a:off x="5334000" y="4343400"/>
            <a:ext cx="4114800" cy="707886"/>
          </a:xfrm>
          <a:prstGeom prst="rect">
            <a:avLst/>
          </a:prstGeom>
          <a:noFill/>
        </p:spPr>
        <p:txBody>
          <a:bodyPr wrap="square" rtlCol="0">
            <a:spAutoFit/>
          </a:bodyPr>
          <a:lstStyle/>
          <a:p>
            <a:r>
              <a:rPr lang="en-US" sz="2000" b="1" dirty="0" smtClean="0">
                <a:hlinkClick r:id="rId3" action="ppaction://hlinkfile"/>
              </a:rPr>
              <a:t>Victorian Guide to Women</a:t>
            </a:r>
            <a:endParaRPr lang="en-US" sz="2000" b="1" dirty="0" smtClean="0"/>
          </a:p>
          <a:p>
            <a:pPr algn="ctr"/>
            <a:r>
              <a:rPr lang="en-US" sz="2000" b="1" dirty="0" smtClean="0"/>
              <a:t>(this one is sarcastic)</a:t>
            </a:r>
            <a:endParaRPr lang="en-US" sz="2000" b="1" dirty="0"/>
          </a:p>
        </p:txBody>
      </p:sp>
      <p:pic>
        <p:nvPicPr>
          <p:cNvPr id="29698" name="Picture 2"/>
          <p:cNvPicPr>
            <a:picLocks noChangeAspect="1" noChangeArrowheads="1"/>
          </p:cNvPicPr>
          <p:nvPr/>
        </p:nvPicPr>
        <p:blipFill>
          <a:blip r:embed="rId4" cstate="print"/>
          <a:srcRect/>
          <a:stretch>
            <a:fillRect/>
          </a:stretch>
        </p:blipFill>
        <p:spPr bwMode="auto">
          <a:xfrm>
            <a:off x="0" y="3962400"/>
            <a:ext cx="2470022" cy="2895600"/>
          </a:xfrm>
          <a:prstGeom prst="rect">
            <a:avLst/>
          </a:prstGeom>
          <a:noFill/>
          <a:ln w="9525">
            <a:noFill/>
            <a:miter lim="800000"/>
            <a:headEnd/>
            <a:tailEnd/>
          </a:ln>
        </p:spPr>
      </p:pic>
      <p:sp>
        <p:nvSpPr>
          <p:cNvPr id="8" name="TextBox 7"/>
          <p:cNvSpPr txBox="1"/>
          <p:nvPr/>
        </p:nvSpPr>
        <p:spPr>
          <a:xfrm>
            <a:off x="2819400" y="5334000"/>
            <a:ext cx="5867400" cy="1015663"/>
          </a:xfrm>
          <a:prstGeom prst="rect">
            <a:avLst/>
          </a:prstGeom>
          <a:noFill/>
        </p:spPr>
        <p:txBody>
          <a:bodyPr wrap="square" rtlCol="0">
            <a:spAutoFit/>
          </a:bodyPr>
          <a:lstStyle/>
          <a:p>
            <a:r>
              <a:rPr lang="en-US" sz="2000" b="1" dirty="0" smtClean="0">
                <a:hlinkClick r:id="rId5" action="ppaction://hlinkfile"/>
              </a:rPr>
              <a:t>Courting in the Victorian Era</a:t>
            </a:r>
            <a:endParaRPr lang="en-US" sz="2000" b="1" dirty="0" smtClean="0"/>
          </a:p>
          <a:p>
            <a:r>
              <a:rPr lang="en-US" sz="2000" b="1" dirty="0" smtClean="0"/>
              <a:t>Student-made video (poor quality, but good info)</a:t>
            </a:r>
          </a:p>
          <a:p>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371600"/>
            <a:ext cx="8153400" cy="4524315"/>
          </a:xfrm>
          <a:prstGeom prst="rect">
            <a:avLst/>
          </a:prstGeom>
          <a:noFill/>
        </p:spPr>
        <p:txBody>
          <a:bodyPr wrap="square" rtlCol="0">
            <a:spAutoFit/>
          </a:bodyPr>
          <a:lstStyle/>
          <a:p>
            <a:pPr algn="ctr"/>
            <a:r>
              <a:rPr lang="en-US" sz="7200" b="1" dirty="0" smtClean="0"/>
              <a:t>Who is Oscar Wilde writing about in </a:t>
            </a:r>
            <a:r>
              <a:rPr lang="en-US" sz="7200" b="1" i="1" dirty="0" smtClean="0"/>
              <a:t>The Importance of Being Earnest</a:t>
            </a:r>
            <a:r>
              <a:rPr lang="en-US" sz="7200" b="1" dirty="0" smtClean="0"/>
              <a:t>?</a:t>
            </a:r>
            <a:endParaRPr lang="en-US" sz="7200" b="1" dirty="0"/>
          </a:p>
        </p:txBody>
      </p:sp>
      <p:pic>
        <p:nvPicPr>
          <p:cNvPr id="1034" name="Picture 10" descr="http://pixojo.com/wp-content/uploads/2009/05/american-idol-iphone.png"/>
          <p:cNvPicPr>
            <a:picLocks noChangeAspect="1" noChangeArrowheads="1"/>
          </p:cNvPicPr>
          <p:nvPr/>
        </p:nvPicPr>
        <p:blipFill>
          <a:blip r:embed="rId2" cstate="print"/>
          <a:srcRect/>
          <a:stretch>
            <a:fillRect/>
          </a:stretch>
        </p:blipFill>
        <p:spPr bwMode="auto">
          <a:xfrm>
            <a:off x="5715000" y="2895600"/>
            <a:ext cx="3429000" cy="5143500"/>
          </a:xfrm>
          <a:prstGeom prst="rect">
            <a:avLst/>
          </a:prstGeom>
          <a:noFill/>
        </p:spPr>
      </p:pic>
      <p:sp>
        <p:nvSpPr>
          <p:cNvPr id="2" name="Title 1"/>
          <p:cNvSpPr>
            <a:spLocks noGrp="1"/>
          </p:cNvSpPr>
          <p:nvPr>
            <p:ph type="title"/>
          </p:nvPr>
        </p:nvSpPr>
        <p:spPr>
          <a:xfrm>
            <a:off x="457200" y="0"/>
            <a:ext cx="8229600" cy="1143000"/>
          </a:xfrm>
        </p:spPr>
        <p:txBody>
          <a:bodyPr/>
          <a:lstStyle/>
          <a:p>
            <a:r>
              <a:rPr lang="en-US" b="1" dirty="0" smtClean="0"/>
              <a:t>Wilde’s Purpose</a:t>
            </a:r>
            <a:endParaRPr lang="en-US" b="1" dirty="0"/>
          </a:p>
        </p:txBody>
      </p:sp>
      <p:pic>
        <p:nvPicPr>
          <p:cNvPr id="1026" name="Picture 2" descr="http://t2.gstatic.com/images?q=tbn:ANd9GcSUqeDp8de-ZGr7qm56tPdpLi6eWz5cDHVxd2bdyYecTfKj-74O&amp;t=1"/>
          <p:cNvPicPr>
            <a:picLocks noChangeAspect="1" noChangeArrowheads="1"/>
          </p:cNvPicPr>
          <p:nvPr/>
        </p:nvPicPr>
        <p:blipFill>
          <a:blip r:embed="rId3" cstate="print"/>
          <a:srcRect/>
          <a:stretch>
            <a:fillRect/>
          </a:stretch>
        </p:blipFill>
        <p:spPr bwMode="auto">
          <a:xfrm>
            <a:off x="5141707" y="1219200"/>
            <a:ext cx="4002293" cy="2895600"/>
          </a:xfrm>
          <a:prstGeom prst="rect">
            <a:avLst/>
          </a:prstGeom>
          <a:noFill/>
        </p:spPr>
      </p:pic>
      <p:pic>
        <p:nvPicPr>
          <p:cNvPr id="1030" name="Picture 6" descr="http://ewpopwatch.files.wordpress.com/2009/04/giulianarancic_l.jpg"/>
          <p:cNvPicPr>
            <a:picLocks noChangeAspect="1" noChangeArrowheads="1"/>
          </p:cNvPicPr>
          <p:nvPr/>
        </p:nvPicPr>
        <p:blipFill>
          <a:blip r:embed="rId4" cstate="print"/>
          <a:srcRect/>
          <a:stretch>
            <a:fillRect/>
          </a:stretch>
        </p:blipFill>
        <p:spPr bwMode="auto">
          <a:xfrm>
            <a:off x="2286000" y="1981200"/>
            <a:ext cx="3048000" cy="2286001"/>
          </a:xfrm>
          <a:prstGeom prst="rect">
            <a:avLst/>
          </a:prstGeom>
          <a:noFill/>
        </p:spPr>
      </p:pic>
      <p:pic>
        <p:nvPicPr>
          <p:cNvPr id="1028" name="Picture 4" descr="http://blog.universitydecisions.com/wp-content/uploads/2011/01/Kardashian_Business_School.jpg"/>
          <p:cNvPicPr>
            <a:picLocks noChangeAspect="1" noChangeArrowheads="1"/>
          </p:cNvPicPr>
          <p:nvPr/>
        </p:nvPicPr>
        <p:blipFill>
          <a:blip r:embed="rId5" cstate="print"/>
          <a:srcRect/>
          <a:stretch>
            <a:fillRect/>
          </a:stretch>
        </p:blipFill>
        <p:spPr bwMode="auto">
          <a:xfrm>
            <a:off x="0" y="931137"/>
            <a:ext cx="2743200" cy="3964163"/>
          </a:xfrm>
          <a:prstGeom prst="rect">
            <a:avLst/>
          </a:prstGeom>
          <a:noFill/>
        </p:spPr>
      </p:pic>
      <p:pic>
        <p:nvPicPr>
          <p:cNvPr id="1032" name="Picture 8" descr="http://jlew24.files.wordpress.com/2010/03/giul-and-ryan.jpg"/>
          <p:cNvPicPr>
            <a:picLocks noChangeAspect="1" noChangeArrowheads="1"/>
          </p:cNvPicPr>
          <p:nvPr/>
        </p:nvPicPr>
        <p:blipFill>
          <a:blip r:embed="rId6" cstate="print"/>
          <a:srcRect/>
          <a:stretch>
            <a:fillRect/>
          </a:stretch>
        </p:blipFill>
        <p:spPr bwMode="auto">
          <a:xfrm>
            <a:off x="0" y="4191000"/>
            <a:ext cx="5810250" cy="28860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par>
                                <p:cTn id="10" presetID="53" presetClass="entr" presetSubtype="0"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p:cTn id="12" dur="500" fill="hold"/>
                                        <p:tgtEl>
                                          <p:spTgt spid="1030"/>
                                        </p:tgtEl>
                                        <p:attrNameLst>
                                          <p:attrName>ppt_w</p:attrName>
                                        </p:attrNameLst>
                                      </p:cBhvr>
                                      <p:tavLst>
                                        <p:tav tm="0">
                                          <p:val>
                                            <p:fltVal val="0"/>
                                          </p:val>
                                        </p:tav>
                                        <p:tav tm="100000">
                                          <p:val>
                                            <p:strVal val="#ppt_w"/>
                                          </p:val>
                                        </p:tav>
                                      </p:tavLst>
                                    </p:anim>
                                    <p:anim calcmode="lin" valueType="num">
                                      <p:cBhvr>
                                        <p:cTn id="13" dur="500" fill="hold"/>
                                        <p:tgtEl>
                                          <p:spTgt spid="1030"/>
                                        </p:tgtEl>
                                        <p:attrNameLst>
                                          <p:attrName>ppt_h</p:attrName>
                                        </p:attrNameLst>
                                      </p:cBhvr>
                                      <p:tavLst>
                                        <p:tav tm="0">
                                          <p:val>
                                            <p:fltVal val="0"/>
                                          </p:val>
                                        </p:tav>
                                        <p:tav tm="100000">
                                          <p:val>
                                            <p:strVal val="#ppt_h"/>
                                          </p:val>
                                        </p:tav>
                                      </p:tavLst>
                                    </p:anim>
                                    <p:animEffect transition="in" filter="fade">
                                      <p:cBhvr>
                                        <p:cTn id="14" dur="500"/>
                                        <p:tgtEl>
                                          <p:spTgt spid="1030"/>
                                        </p:tgtEl>
                                      </p:cBhvr>
                                    </p:animEffect>
                                  </p:childTnLst>
                                </p:cTn>
                              </p:par>
                              <p:par>
                                <p:cTn id="15" presetID="53"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par>
                                <p:cTn id="20" presetID="53" presetClass="entr" presetSubtype="0" fill="hold" nodeType="withEffect">
                                  <p:stCondLst>
                                    <p:cond delay="0"/>
                                  </p:stCondLst>
                                  <p:childTnLst>
                                    <p:set>
                                      <p:cBhvr>
                                        <p:cTn id="21" dur="1" fill="hold">
                                          <p:stCondLst>
                                            <p:cond delay="0"/>
                                          </p:stCondLst>
                                        </p:cTn>
                                        <p:tgtEl>
                                          <p:spTgt spid="1034"/>
                                        </p:tgtEl>
                                        <p:attrNameLst>
                                          <p:attrName>style.visibility</p:attrName>
                                        </p:attrNameLst>
                                      </p:cBhvr>
                                      <p:to>
                                        <p:strVal val="visible"/>
                                      </p:to>
                                    </p:set>
                                    <p:anim calcmode="lin" valueType="num">
                                      <p:cBhvr>
                                        <p:cTn id="22" dur="500" fill="hold"/>
                                        <p:tgtEl>
                                          <p:spTgt spid="1034"/>
                                        </p:tgtEl>
                                        <p:attrNameLst>
                                          <p:attrName>ppt_w</p:attrName>
                                        </p:attrNameLst>
                                      </p:cBhvr>
                                      <p:tavLst>
                                        <p:tav tm="0">
                                          <p:val>
                                            <p:fltVal val="0"/>
                                          </p:val>
                                        </p:tav>
                                        <p:tav tm="100000">
                                          <p:val>
                                            <p:strVal val="#ppt_w"/>
                                          </p:val>
                                        </p:tav>
                                      </p:tavLst>
                                    </p:anim>
                                    <p:anim calcmode="lin" valueType="num">
                                      <p:cBhvr>
                                        <p:cTn id="23" dur="500" fill="hold"/>
                                        <p:tgtEl>
                                          <p:spTgt spid="1034"/>
                                        </p:tgtEl>
                                        <p:attrNameLst>
                                          <p:attrName>ppt_h</p:attrName>
                                        </p:attrNameLst>
                                      </p:cBhvr>
                                      <p:tavLst>
                                        <p:tav tm="0">
                                          <p:val>
                                            <p:fltVal val="0"/>
                                          </p:val>
                                        </p:tav>
                                        <p:tav tm="100000">
                                          <p:val>
                                            <p:strVal val="#ppt_h"/>
                                          </p:val>
                                        </p:tav>
                                      </p:tavLst>
                                    </p:anim>
                                    <p:animEffect transition="in" filter="fade">
                                      <p:cBhvr>
                                        <p:cTn id="24" dur="500"/>
                                        <p:tgtEl>
                                          <p:spTgt spid="1034"/>
                                        </p:tgtEl>
                                      </p:cBhvr>
                                    </p:animEffect>
                                  </p:childTnLst>
                                </p:cTn>
                              </p:par>
                              <p:par>
                                <p:cTn id="25" presetID="53"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anim calcmode="lin" valueType="num">
                                      <p:cBhvr>
                                        <p:cTn id="27" dur="500" fill="hold"/>
                                        <p:tgtEl>
                                          <p:spTgt spid="1032"/>
                                        </p:tgtEl>
                                        <p:attrNameLst>
                                          <p:attrName>ppt_w</p:attrName>
                                        </p:attrNameLst>
                                      </p:cBhvr>
                                      <p:tavLst>
                                        <p:tav tm="0">
                                          <p:val>
                                            <p:fltVal val="0"/>
                                          </p:val>
                                        </p:tav>
                                        <p:tav tm="100000">
                                          <p:val>
                                            <p:strVal val="#ppt_w"/>
                                          </p:val>
                                        </p:tav>
                                      </p:tavLst>
                                    </p:anim>
                                    <p:anim calcmode="lin" valueType="num">
                                      <p:cBhvr>
                                        <p:cTn id="28" dur="500" fill="hold"/>
                                        <p:tgtEl>
                                          <p:spTgt spid="1032"/>
                                        </p:tgtEl>
                                        <p:attrNameLst>
                                          <p:attrName>ppt_h</p:attrName>
                                        </p:attrNameLst>
                                      </p:cBhvr>
                                      <p:tavLst>
                                        <p:tav tm="0">
                                          <p:val>
                                            <p:fltVal val="0"/>
                                          </p:val>
                                        </p:tav>
                                        <p:tav tm="100000">
                                          <p:val>
                                            <p:strVal val="#ppt_h"/>
                                          </p:val>
                                        </p:tav>
                                      </p:tavLst>
                                    </p:anim>
                                    <p:animEffect transition="in" filter="fade">
                                      <p:cBhvr>
                                        <p:cTn id="29"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562600" cy="2819400"/>
          </a:xfrm>
        </p:spPr>
        <p:txBody>
          <a:bodyPr>
            <a:noAutofit/>
          </a:bodyPr>
          <a:lstStyle/>
          <a:p>
            <a:pPr algn="ctr">
              <a:buNone/>
            </a:pPr>
            <a:r>
              <a:rPr lang="en-US" sz="2800" b="1" dirty="0" smtClean="0"/>
              <a:t>“Celebrity Culture”</a:t>
            </a:r>
          </a:p>
          <a:p>
            <a:pPr algn="ctr">
              <a:buNone/>
            </a:pPr>
            <a:endParaRPr lang="en-US" sz="1000" b="1" dirty="0" smtClean="0"/>
          </a:p>
          <a:p>
            <a:pPr>
              <a:buNone/>
            </a:pPr>
            <a:r>
              <a:rPr lang="en-US" sz="2800" b="1" dirty="0" smtClean="0"/>
              <a:t>	</a:t>
            </a:r>
            <a:r>
              <a:rPr lang="en-US" sz="2600" b="1" dirty="0" smtClean="0"/>
              <a:t>T</a:t>
            </a:r>
            <a:r>
              <a:rPr lang="en-US" sz="2600" dirty="0" smtClean="0"/>
              <a:t>oday, people seem concerned with the lives of the rich (sometimes upper class) and famous.</a:t>
            </a:r>
          </a:p>
          <a:p>
            <a:pPr>
              <a:buNone/>
            </a:pPr>
            <a:r>
              <a:rPr lang="en-US" sz="2600" dirty="0" smtClean="0"/>
              <a:t>	</a:t>
            </a:r>
          </a:p>
          <a:p>
            <a:pPr>
              <a:buNone/>
            </a:pPr>
            <a:r>
              <a:rPr lang="en-US" sz="2600" dirty="0" smtClean="0"/>
              <a:t>			</a:t>
            </a:r>
            <a:r>
              <a:rPr lang="en-US" sz="2600" dirty="0" smtClean="0">
                <a:hlinkClick r:id="rId2" action="ppaction://hlinkfile"/>
              </a:rPr>
              <a:t>Click for Video</a:t>
            </a:r>
            <a:endParaRPr lang="en-US" sz="2600" dirty="0"/>
          </a:p>
        </p:txBody>
      </p:sp>
      <p:pic>
        <p:nvPicPr>
          <p:cNvPr id="26626" name="Picture 2"/>
          <p:cNvPicPr>
            <a:picLocks noChangeAspect="1" noChangeArrowheads="1"/>
          </p:cNvPicPr>
          <p:nvPr/>
        </p:nvPicPr>
        <p:blipFill>
          <a:blip r:embed="rId3" cstate="print"/>
          <a:srcRect/>
          <a:stretch>
            <a:fillRect/>
          </a:stretch>
        </p:blipFill>
        <p:spPr bwMode="auto">
          <a:xfrm>
            <a:off x="5562600" y="0"/>
            <a:ext cx="3581400" cy="2687413"/>
          </a:xfrm>
          <a:prstGeom prst="rect">
            <a:avLst/>
          </a:prstGeom>
          <a:noFill/>
          <a:ln w="9525">
            <a:noFill/>
            <a:miter lim="800000"/>
            <a:headEnd/>
            <a:tailEnd/>
          </a:ln>
        </p:spPr>
      </p:pic>
      <p:sp>
        <p:nvSpPr>
          <p:cNvPr id="6" name="TextBox 5"/>
          <p:cNvSpPr txBox="1"/>
          <p:nvPr/>
        </p:nvSpPr>
        <p:spPr>
          <a:xfrm>
            <a:off x="152400" y="3048001"/>
            <a:ext cx="8763000" cy="4044184"/>
          </a:xfrm>
          <a:prstGeom prst="rect">
            <a:avLst/>
          </a:prstGeom>
          <a:noFill/>
        </p:spPr>
        <p:txBody>
          <a:bodyPr wrap="square" rtlCol="0">
            <a:spAutoFit/>
          </a:bodyPr>
          <a:lstStyle/>
          <a:p>
            <a:pPr marL="342900" lvl="0" indent="-342900" algn="ctr">
              <a:spcBef>
                <a:spcPct val="20000"/>
              </a:spcBef>
              <a:defRPr/>
            </a:pPr>
            <a:r>
              <a:rPr lang="en-US" sz="2800" b="1" dirty="0" smtClean="0"/>
              <a:t>	</a:t>
            </a:r>
            <a:r>
              <a:rPr lang="en-US" sz="2800" b="1" dirty="0" smtClean="0">
                <a:solidFill>
                  <a:srgbClr val="FF0000"/>
                </a:solidFill>
              </a:rPr>
              <a:t>Discuss</a:t>
            </a:r>
            <a:r>
              <a:rPr lang="en-US" sz="2800" b="1" dirty="0" smtClean="0"/>
              <a:t>: </a:t>
            </a:r>
            <a:r>
              <a:rPr lang="en-US" sz="2800" dirty="0" smtClean="0">
                <a:solidFill>
                  <a:schemeClr val="tx2">
                    <a:lumMod val="60000"/>
                    <a:lumOff val="40000"/>
                  </a:schemeClr>
                </a:solidFill>
              </a:rPr>
              <a:t>Why are so many people interested in the lives of celebrities (why do so many watch “E News” and read Celebrity gossip magazines)?</a:t>
            </a:r>
          </a:p>
          <a:p>
            <a:pPr marL="342900" lvl="0" indent="-342900" algn="ctr">
              <a:spcBef>
                <a:spcPct val="20000"/>
              </a:spcBef>
              <a:defRPr/>
            </a:pPr>
            <a:endParaRPr lang="en-US" sz="800" dirty="0" smtClean="0"/>
          </a:p>
          <a:p>
            <a:pPr marL="342900" lvl="0" indent="-342900" algn="ctr">
              <a:spcBef>
                <a:spcPct val="20000"/>
              </a:spcBef>
              <a:defRPr/>
            </a:pPr>
            <a:r>
              <a:rPr lang="en-US" sz="2800" dirty="0" smtClean="0"/>
              <a:t>	</a:t>
            </a:r>
            <a:r>
              <a:rPr lang="en-US" sz="2800" dirty="0" smtClean="0">
                <a:solidFill>
                  <a:schemeClr val="accent3">
                    <a:lumMod val="75000"/>
                  </a:schemeClr>
                </a:solidFill>
              </a:rPr>
              <a:t>Are the ways that the people act on TV (in public) </a:t>
            </a:r>
            <a:r>
              <a:rPr lang="en-US" sz="2800" b="1" u="sng" dirty="0" smtClean="0">
                <a:solidFill>
                  <a:schemeClr val="accent3">
                    <a:lumMod val="75000"/>
                  </a:schemeClr>
                </a:solidFill>
              </a:rPr>
              <a:t>genuine</a:t>
            </a:r>
            <a:r>
              <a:rPr lang="en-US" sz="2800" dirty="0" smtClean="0">
                <a:solidFill>
                  <a:schemeClr val="accent3">
                    <a:lumMod val="75000"/>
                  </a:schemeClr>
                </a:solidFill>
              </a:rPr>
              <a:t> or “</a:t>
            </a:r>
            <a:r>
              <a:rPr lang="en-US" sz="2800" b="1" u="sng" dirty="0" smtClean="0">
                <a:solidFill>
                  <a:schemeClr val="accent3">
                    <a:lumMod val="75000"/>
                  </a:schemeClr>
                </a:solidFill>
              </a:rPr>
              <a:t>just for appearances</a:t>
            </a:r>
            <a:r>
              <a:rPr lang="en-US" sz="2800" dirty="0" smtClean="0">
                <a:solidFill>
                  <a:schemeClr val="accent3">
                    <a:lumMod val="75000"/>
                  </a:schemeClr>
                </a:solidFill>
              </a:rPr>
              <a:t>”?</a:t>
            </a:r>
          </a:p>
          <a:p>
            <a:pPr marL="342900" lvl="0" indent="-342900" algn="ctr">
              <a:spcBef>
                <a:spcPct val="20000"/>
              </a:spcBef>
              <a:defRPr/>
            </a:pPr>
            <a:endParaRPr lang="en-US" sz="1000" dirty="0" smtClean="0"/>
          </a:p>
          <a:p>
            <a:pPr marL="342900" lvl="0" indent="-342900" algn="ctr">
              <a:spcBef>
                <a:spcPct val="20000"/>
              </a:spcBef>
              <a:defRPr/>
            </a:pPr>
            <a:r>
              <a:rPr lang="en-US" sz="2800" dirty="0" smtClean="0"/>
              <a:t>	</a:t>
            </a:r>
            <a:r>
              <a:rPr lang="en-US" sz="2800" dirty="0" smtClean="0">
                <a:solidFill>
                  <a:srgbClr val="7030A0"/>
                </a:solidFill>
              </a:rPr>
              <a:t>Are the things that people do and they ways that they act on these show </a:t>
            </a:r>
            <a:r>
              <a:rPr lang="en-US" sz="2800" b="1" u="sng" dirty="0" smtClean="0">
                <a:solidFill>
                  <a:srgbClr val="7030A0"/>
                </a:solidFill>
              </a:rPr>
              <a:t>realistic</a:t>
            </a:r>
            <a:r>
              <a:rPr lang="en-US" sz="2800" dirty="0" smtClean="0">
                <a:solidFill>
                  <a:srgbClr val="7030A0"/>
                </a:solidFill>
              </a:rPr>
              <a:t>?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p:cTn id="2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4495800" cy="2209800"/>
          </a:xfrm>
        </p:spPr>
        <p:txBody>
          <a:bodyPr/>
          <a:lstStyle/>
          <a:p>
            <a:pPr>
              <a:buNone/>
            </a:pPr>
            <a:r>
              <a:rPr lang="en-US" b="1" dirty="0" smtClean="0"/>
              <a:t>	Watch the following “Red Carpet” </a:t>
            </a:r>
            <a:r>
              <a:rPr lang="en-US" b="1" dirty="0" smtClean="0">
                <a:hlinkClick r:id="rId2" action="ppaction://hlinkfile"/>
              </a:rPr>
              <a:t>interview with Paris Hilton and Joe Jonas…</a:t>
            </a:r>
            <a:endParaRPr lang="en-US" b="1" dirty="0"/>
          </a:p>
        </p:txBody>
      </p:sp>
      <p:pic>
        <p:nvPicPr>
          <p:cNvPr id="28674" name="Picture 2"/>
          <p:cNvPicPr>
            <a:picLocks noChangeAspect="1" noChangeArrowheads="1"/>
          </p:cNvPicPr>
          <p:nvPr/>
        </p:nvPicPr>
        <p:blipFill>
          <a:blip r:embed="rId3" cstate="print"/>
          <a:srcRect/>
          <a:stretch>
            <a:fillRect/>
          </a:stretch>
        </p:blipFill>
        <p:spPr bwMode="auto">
          <a:xfrm>
            <a:off x="4648200" y="0"/>
            <a:ext cx="4495800" cy="2477717"/>
          </a:xfrm>
          <a:prstGeom prst="rect">
            <a:avLst/>
          </a:prstGeom>
          <a:noFill/>
          <a:ln w="9525">
            <a:noFill/>
            <a:miter lim="800000"/>
            <a:headEnd/>
            <a:tailEnd/>
          </a:ln>
        </p:spPr>
      </p:pic>
      <p:sp>
        <p:nvSpPr>
          <p:cNvPr id="5" name="TextBox 4"/>
          <p:cNvSpPr txBox="1"/>
          <p:nvPr/>
        </p:nvSpPr>
        <p:spPr>
          <a:xfrm>
            <a:off x="0" y="2590800"/>
            <a:ext cx="8839200" cy="954107"/>
          </a:xfrm>
          <a:prstGeom prst="rect">
            <a:avLst/>
          </a:prstGeom>
          <a:noFill/>
        </p:spPr>
        <p:txBody>
          <a:bodyPr wrap="square" rtlCol="0">
            <a:spAutoFit/>
          </a:bodyPr>
          <a:lstStyle/>
          <a:p>
            <a:r>
              <a:rPr lang="en-US" sz="2800" b="1" dirty="0" smtClean="0">
                <a:solidFill>
                  <a:schemeClr val="tx2">
                    <a:lumMod val="75000"/>
                  </a:schemeClr>
                </a:solidFill>
              </a:rPr>
              <a:t>What types of things are celebrities asked about? (what do they talk about?)</a:t>
            </a:r>
            <a:endParaRPr lang="en-US" sz="2800" b="1" dirty="0">
              <a:solidFill>
                <a:schemeClr val="tx2">
                  <a:lumMod val="75000"/>
                </a:schemeClr>
              </a:solidFill>
            </a:endParaRPr>
          </a:p>
        </p:txBody>
      </p:sp>
      <p:sp>
        <p:nvSpPr>
          <p:cNvPr id="6" name="TextBox 5"/>
          <p:cNvSpPr txBox="1"/>
          <p:nvPr/>
        </p:nvSpPr>
        <p:spPr>
          <a:xfrm>
            <a:off x="1219200" y="3657600"/>
            <a:ext cx="7924800" cy="523220"/>
          </a:xfrm>
          <a:prstGeom prst="rect">
            <a:avLst/>
          </a:prstGeom>
          <a:noFill/>
        </p:spPr>
        <p:txBody>
          <a:bodyPr wrap="square" rtlCol="0">
            <a:spAutoFit/>
          </a:bodyPr>
          <a:lstStyle/>
          <a:p>
            <a:r>
              <a:rPr lang="en-US" sz="2800" b="1" dirty="0" smtClean="0">
                <a:solidFill>
                  <a:srgbClr val="7030A0"/>
                </a:solidFill>
              </a:rPr>
              <a:t>Are they sincere in what they say?</a:t>
            </a:r>
            <a:endParaRPr lang="en-US" sz="2800" b="1" dirty="0">
              <a:solidFill>
                <a:srgbClr val="7030A0"/>
              </a:solidFill>
            </a:endParaRPr>
          </a:p>
        </p:txBody>
      </p:sp>
      <p:sp>
        <p:nvSpPr>
          <p:cNvPr id="7" name="TextBox 6"/>
          <p:cNvSpPr txBox="1"/>
          <p:nvPr/>
        </p:nvSpPr>
        <p:spPr>
          <a:xfrm>
            <a:off x="304800" y="4343400"/>
            <a:ext cx="7924800" cy="523220"/>
          </a:xfrm>
          <a:prstGeom prst="rect">
            <a:avLst/>
          </a:prstGeom>
          <a:noFill/>
        </p:spPr>
        <p:txBody>
          <a:bodyPr wrap="square" rtlCol="0">
            <a:spAutoFit/>
          </a:bodyPr>
          <a:lstStyle/>
          <a:p>
            <a:r>
              <a:rPr lang="en-US" sz="2800" b="1" dirty="0" smtClean="0">
                <a:solidFill>
                  <a:srgbClr val="C00000"/>
                </a:solidFill>
              </a:rPr>
              <a:t>Do any of them contradict themselves?</a:t>
            </a:r>
            <a:endParaRPr lang="en-US" sz="2800" b="1" dirty="0">
              <a:solidFill>
                <a:srgbClr val="C00000"/>
              </a:solidFill>
            </a:endParaRPr>
          </a:p>
        </p:txBody>
      </p:sp>
      <p:sp>
        <p:nvSpPr>
          <p:cNvPr id="8" name="TextBox 7"/>
          <p:cNvSpPr txBox="1"/>
          <p:nvPr/>
        </p:nvSpPr>
        <p:spPr>
          <a:xfrm>
            <a:off x="2819400" y="4953000"/>
            <a:ext cx="6172200" cy="523220"/>
          </a:xfrm>
          <a:prstGeom prst="rect">
            <a:avLst/>
          </a:prstGeom>
          <a:noFill/>
        </p:spPr>
        <p:txBody>
          <a:bodyPr wrap="square" rtlCol="0">
            <a:spAutoFit/>
          </a:bodyPr>
          <a:lstStyle/>
          <a:p>
            <a:r>
              <a:rPr lang="en-US" sz="2800" b="1" dirty="0" smtClean="0">
                <a:solidFill>
                  <a:srgbClr val="00B050"/>
                </a:solidFill>
              </a:rPr>
              <a:t>Do any of them say anything negative?</a:t>
            </a:r>
            <a:endParaRPr lang="en-US" sz="2800" b="1" dirty="0">
              <a:solidFill>
                <a:srgbClr val="00B050"/>
              </a:solidFill>
            </a:endParaRPr>
          </a:p>
        </p:txBody>
      </p:sp>
      <p:sp>
        <p:nvSpPr>
          <p:cNvPr id="9" name="TextBox 8"/>
          <p:cNvSpPr txBox="1"/>
          <p:nvPr/>
        </p:nvSpPr>
        <p:spPr>
          <a:xfrm>
            <a:off x="1295400" y="5791200"/>
            <a:ext cx="6172200" cy="523220"/>
          </a:xfrm>
          <a:prstGeom prst="rect">
            <a:avLst/>
          </a:prstGeom>
          <a:noFill/>
        </p:spPr>
        <p:txBody>
          <a:bodyPr wrap="square" rtlCol="0">
            <a:spAutoFit/>
          </a:bodyPr>
          <a:lstStyle/>
          <a:p>
            <a:r>
              <a:rPr lang="en-US" sz="2800" b="1" dirty="0" smtClean="0">
                <a:solidFill>
                  <a:schemeClr val="accent5">
                    <a:lumMod val="75000"/>
                  </a:schemeClr>
                </a:solidFill>
              </a:rPr>
              <a:t>Do they talk about anything important?</a:t>
            </a:r>
            <a:endParaRPr lang="en-US" sz="2800"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191000" cy="1143000"/>
          </a:xfrm>
        </p:spPr>
        <p:txBody>
          <a:bodyPr/>
          <a:lstStyle/>
          <a:p>
            <a:endParaRPr lang="en-US" dirty="0"/>
          </a:p>
        </p:txBody>
      </p:sp>
      <p:sp>
        <p:nvSpPr>
          <p:cNvPr id="3" name="Content Placeholder 2"/>
          <p:cNvSpPr>
            <a:spLocks noGrp="1"/>
          </p:cNvSpPr>
          <p:nvPr>
            <p:ph idx="1"/>
          </p:nvPr>
        </p:nvSpPr>
        <p:spPr>
          <a:xfrm>
            <a:off x="-228600" y="2133600"/>
            <a:ext cx="9372600" cy="3459163"/>
          </a:xfrm>
        </p:spPr>
        <p:txBody>
          <a:bodyPr>
            <a:noAutofit/>
          </a:bodyPr>
          <a:lstStyle/>
          <a:p>
            <a:pPr>
              <a:buNone/>
            </a:pPr>
            <a:r>
              <a:rPr lang="en-US" sz="2400" dirty="0" smtClean="0"/>
              <a:t>	In the same way that we can view the public </a:t>
            </a:r>
            <a:r>
              <a:rPr lang="en-US" sz="2400" dirty="0" err="1" smtClean="0"/>
              <a:t>behaviour</a:t>
            </a:r>
            <a:r>
              <a:rPr lang="en-US" sz="2400" dirty="0" smtClean="0"/>
              <a:t> of celebrities today as fake…</a:t>
            </a:r>
          </a:p>
          <a:p>
            <a:pPr>
              <a:buNone/>
            </a:pPr>
            <a:endParaRPr lang="en-US" sz="1000" dirty="0" smtClean="0"/>
          </a:p>
          <a:p>
            <a:pPr algn="ctr">
              <a:buNone/>
            </a:pPr>
            <a:r>
              <a:rPr lang="en-US" sz="2400" dirty="0" smtClean="0"/>
              <a:t>	</a:t>
            </a:r>
            <a:r>
              <a:rPr lang="en-US" sz="2600" b="1" dirty="0" smtClean="0"/>
              <a:t>Oscar Wilde was making the same comment in the play </a:t>
            </a:r>
            <a:r>
              <a:rPr lang="en-US" sz="2600" b="1" i="1" dirty="0" smtClean="0"/>
              <a:t>The Importance of Being Earnest</a:t>
            </a:r>
            <a:r>
              <a:rPr lang="en-US" sz="2600" b="1" dirty="0" smtClean="0"/>
              <a:t>.</a:t>
            </a:r>
          </a:p>
          <a:p>
            <a:pPr>
              <a:buNone/>
            </a:pPr>
            <a:endParaRPr lang="en-US" sz="1000" dirty="0" smtClean="0"/>
          </a:p>
          <a:p>
            <a:pPr>
              <a:buNone/>
            </a:pPr>
            <a:r>
              <a:rPr lang="en-US" sz="2400" dirty="0" smtClean="0"/>
              <a:t>	Many of the main characters say ridiculous things, contradict themselves and present “fake” sides of themselves to society – </a:t>
            </a:r>
            <a:r>
              <a:rPr lang="en-US" sz="2400" b="1" dirty="0" smtClean="0">
                <a:solidFill>
                  <a:srgbClr val="7030A0"/>
                </a:solidFill>
              </a:rPr>
              <a:t>this play relies on many non-</a:t>
            </a:r>
            <a:r>
              <a:rPr lang="en-US" sz="2400" b="1" dirty="0" err="1" smtClean="0">
                <a:solidFill>
                  <a:srgbClr val="7030A0"/>
                </a:solidFill>
              </a:rPr>
              <a:t>sensical</a:t>
            </a:r>
            <a:r>
              <a:rPr lang="en-US" sz="2400" b="1" dirty="0" smtClean="0">
                <a:solidFill>
                  <a:srgbClr val="7030A0"/>
                </a:solidFill>
              </a:rPr>
              <a:t> and silly statements in the dialogue to create </a:t>
            </a:r>
            <a:r>
              <a:rPr lang="en-US" sz="2400" b="1" dirty="0" err="1" smtClean="0">
                <a:solidFill>
                  <a:srgbClr val="7030A0"/>
                </a:solidFill>
              </a:rPr>
              <a:t>humour</a:t>
            </a:r>
            <a:r>
              <a:rPr lang="en-US" sz="2400" b="1" dirty="0" smtClean="0">
                <a:solidFill>
                  <a:srgbClr val="7030A0"/>
                </a:solidFill>
              </a:rPr>
              <a:t>.</a:t>
            </a:r>
          </a:p>
          <a:p>
            <a:pPr>
              <a:buNone/>
            </a:pPr>
            <a:endParaRPr lang="en-US" dirty="0" smtClean="0"/>
          </a:p>
          <a:p>
            <a:pPr>
              <a:buNone/>
            </a:pPr>
            <a:endParaRPr lang="en-US" dirty="0"/>
          </a:p>
        </p:txBody>
      </p:sp>
      <p:pic>
        <p:nvPicPr>
          <p:cNvPr id="27650" name="Picture 2"/>
          <p:cNvPicPr>
            <a:picLocks noChangeAspect="1" noChangeArrowheads="1"/>
          </p:cNvPicPr>
          <p:nvPr/>
        </p:nvPicPr>
        <p:blipFill>
          <a:blip r:embed="rId2" cstate="print"/>
          <a:srcRect/>
          <a:stretch>
            <a:fillRect/>
          </a:stretch>
        </p:blipFill>
        <p:spPr bwMode="auto">
          <a:xfrm>
            <a:off x="0" y="0"/>
            <a:ext cx="2819400" cy="2060837"/>
          </a:xfrm>
          <a:prstGeom prst="rect">
            <a:avLst/>
          </a:prstGeom>
          <a:noFill/>
          <a:ln w="9525">
            <a:solidFill>
              <a:schemeClr val="accent1"/>
            </a:solid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687390" y="1"/>
            <a:ext cx="3456609" cy="1905000"/>
          </a:xfrm>
          <a:prstGeom prst="rect">
            <a:avLst/>
          </a:prstGeom>
          <a:noFill/>
          <a:ln w="9525">
            <a:noFill/>
            <a:miter lim="800000"/>
            <a:headEnd/>
            <a:tailEnd/>
          </a:ln>
        </p:spPr>
      </p:pic>
      <p:pic>
        <p:nvPicPr>
          <p:cNvPr id="6" name="Picture 8" descr="http://jlew24.files.wordpress.com/2010/03/giul-and-ryan.jpg"/>
          <p:cNvPicPr>
            <a:picLocks noChangeAspect="1" noChangeArrowheads="1"/>
          </p:cNvPicPr>
          <p:nvPr/>
        </p:nvPicPr>
        <p:blipFill>
          <a:blip r:embed="rId4" cstate="print"/>
          <a:srcRect/>
          <a:stretch>
            <a:fillRect/>
          </a:stretch>
        </p:blipFill>
        <p:spPr bwMode="auto">
          <a:xfrm>
            <a:off x="2819400" y="304800"/>
            <a:ext cx="2914712" cy="1447800"/>
          </a:xfrm>
          <a:prstGeom prst="rect">
            <a:avLst/>
          </a:prstGeom>
          <a:noFill/>
        </p:spPr>
      </p:pic>
      <p:sp>
        <p:nvSpPr>
          <p:cNvPr id="7" name="TextBox 6"/>
          <p:cNvSpPr txBox="1"/>
          <p:nvPr/>
        </p:nvSpPr>
        <p:spPr>
          <a:xfrm>
            <a:off x="609600" y="6019800"/>
            <a:ext cx="5029200" cy="523220"/>
          </a:xfrm>
          <a:prstGeom prst="rect">
            <a:avLst/>
          </a:prstGeom>
          <a:noFill/>
        </p:spPr>
        <p:txBody>
          <a:bodyPr wrap="square" rtlCol="0">
            <a:spAutoFit/>
          </a:bodyPr>
          <a:lstStyle/>
          <a:p>
            <a:r>
              <a:rPr lang="en-US" sz="2800" b="1" dirty="0" smtClean="0">
                <a:hlinkClick r:id="rId5" action="ppaction://hlinkfile"/>
              </a:rPr>
              <a:t>Oscar Wilde Reads Jersey Shore!</a:t>
            </a:r>
            <a:endParaRPr lang="en-US" sz="2800" b="1" dirty="0"/>
          </a:p>
        </p:txBody>
      </p:sp>
      <p:pic>
        <p:nvPicPr>
          <p:cNvPr id="27651" name="Picture 3"/>
          <p:cNvPicPr>
            <a:picLocks noChangeAspect="1" noChangeArrowheads="1"/>
          </p:cNvPicPr>
          <p:nvPr/>
        </p:nvPicPr>
        <p:blipFill>
          <a:blip r:embed="rId6" cstate="print"/>
          <a:srcRect/>
          <a:stretch>
            <a:fillRect/>
          </a:stretch>
        </p:blipFill>
        <p:spPr bwMode="auto">
          <a:xfrm>
            <a:off x="5867400" y="5410200"/>
            <a:ext cx="3076575" cy="17337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0" fill="hold" nodeType="withEffect">
                                  <p:stCondLst>
                                    <p:cond delay="0"/>
                                  </p:stCondLst>
                                  <p:childTnLst>
                                    <p:set>
                                      <p:cBhvr>
                                        <p:cTn id="25" dur="1" fill="hold">
                                          <p:stCondLst>
                                            <p:cond delay="0"/>
                                          </p:stCondLst>
                                        </p:cTn>
                                        <p:tgtEl>
                                          <p:spTgt spid="27651"/>
                                        </p:tgtEl>
                                        <p:attrNameLst>
                                          <p:attrName>style.visibility</p:attrName>
                                        </p:attrNameLst>
                                      </p:cBhvr>
                                      <p:to>
                                        <p:strVal val="visible"/>
                                      </p:to>
                                    </p:set>
                                    <p:anim calcmode="lin" valueType="num">
                                      <p:cBhvr>
                                        <p:cTn id="26" dur="500" fill="hold"/>
                                        <p:tgtEl>
                                          <p:spTgt spid="27651"/>
                                        </p:tgtEl>
                                        <p:attrNameLst>
                                          <p:attrName>ppt_w</p:attrName>
                                        </p:attrNameLst>
                                      </p:cBhvr>
                                      <p:tavLst>
                                        <p:tav tm="0">
                                          <p:val>
                                            <p:fltVal val="0"/>
                                          </p:val>
                                        </p:tav>
                                        <p:tav tm="100000">
                                          <p:val>
                                            <p:strVal val="#ppt_w"/>
                                          </p:val>
                                        </p:tav>
                                      </p:tavLst>
                                    </p:anim>
                                    <p:anim calcmode="lin" valueType="num">
                                      <p:cBhvr>
                                        <p:cTn id="27" dur="500" fill="hold"/>
                                        <p:tgtEl>
                                          <p:spTgt spid="27651"/>
                                        </p:tgtEl>
                                        <p:attrNameLst>
                                          <p:attrName>ppt_h</p:attrName>
                                        </p:attrNameLst>
                                      </p:cBhvr>
                                      <p:tavLst>
                                        <p:tav tm="0">
                                          <p:val>
                                            <p:fltVal val="0"/>
                                          </p:val>
                                        </p:tav>
                                        <p:tav tm="100000">
                                          <p:val>
                                            <p:strVal val="#ppt_h"/>
                                          </p:val>
                                        </p:tav>
                                      </p:tavLst>
                                    </p:anim>
                                    <p:animEffect transition="in" filter="fade">
                                      <p:cBhvr>
                                        <p:cTn id="28"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ROLE PLAY</a:t>
            </a:r>
            <a:endParaRPr lang="en-US" dirty="0"/>
          </a:p>
        </p:txBody>
      </p:sp>
      <p:sp>
        <p:nvSpPr>
          <p:cNvPr id="3" name="Content Placeholder 2"/>
          <p:cNvSpPr>
            <a:spLocks noGrp="1"/>
          </p:cNvSpPr>
          <p:nvPr>
            <p:ph idx="1"/>
          </p:nvPr>
        </p:nvSpPr>
        <p:spPr>
          <a:xfrm>
            <a:off x="0" y="685801"/>
            <a:ext cx="9144000" cy="2667000"/>
          </a:xfrm>
        </p:spPr>
        <p:txBody>
          <a:bodyPr>
            <a:noAutofit/>
          </a:bodyPr>
          <a:lstStyle/>
          <a:p>
            <a:pPr>
              <a:buNone/>
            </a:pPr>
            <a:r>
              <a:rPr lang="en-GB" sz="2400" dirty="0" smtClean="0"/>
              <a:t>	Within contemporary celebrity culture,  events, feelings and emotions are described using either: </a:t>
            </a:r>
          </a:p>
          <a:p>
            <a:pPr>
              <a:buNone/>
            </a:pPr>
            <a:endParaRPr lang="en-GB" sz="800" dirty="0" smtClean="0">
              <a:solidFill>
                <a:srgbClr val="7030A0"/>
              </a:solidFill>
            </a:endParaRPr>
          </a:p>
          <a:p>
            <a:pPr>
              <a:buNone/>
            </a:pPr>
            <a:r>
              <a:rPr lang="en-GB" sz="2400" dirty="0" smtClean="0">
                <a:solidFill>
                  <a:srgbClr val="7030A0"/>
                </a:solidFill>
              </a:rPr>
              <a:t>		 - </a:t>
            </a:r>
            <a:r>
              <a:rPr lang="en-GB" sz="2400" b="1" dirty="0" smtClean="0">
                <a:solidFill>
                  <a:srgbClr val="7030A0"/>
                </a:solidFill>
              </a:rPr>
              <a:t>triviality</a:t>
            </a:r>
          </a:p>
          <a:p>
            <a:pPr>
              <a:buNone/>
            </a:pPr>
            <a:r>
              <a:rPr lang="en-GB" sz="2400" dirty="0" smtClean="0">
                <a:solidFill>
                  <a:srgbClr val="7030A0"/>
                </a:solidFill>
              </a:rPr>
              <a:t>		- </a:t>
            </a:r>
            <a:r>
              <a:rPr lang="en-GB" sz="2400" b="1" dirty="0" smtClean="0">
                <a:solidFill>
                  <a:srgbClr val="00B050"/>
                </a:solidFill>
              </a:rPr>
              <a:t>or overblown seriousness</a:t>
            </a:r>
          </a:p>
          <a:p>
            <a:pPr>
              <a:buNone/>
            </a:pPr>
            <a:r>
              <a:rPr lang="en-GB" sz="2400" dirty="0" smtClean="0">
                <a:solidFill>
                  <a:srgbClr val="00B050"/>
                </a:solidFill>
              </a:rPr>
              <a:t>	</a:t>
            </a:r>
            <a:r>
              <a:rPr lang="en-GB" sz="2400" dirty="0" smtClean="0"/>
              <a:t>		</a:t>
            </a:r>
            <a:r>
              <a:rPr lang="en-GB" sz="2400" b="1" dirty="0" smtClean="0"/>
              <a:t>When these two are juxtaposed (put closely together 		within the one conversation), the ridiculousness is 			emphasised. </a:t>
            </a:r>
            <a:endParaRPr lang="en-US" sz="2400" b="1" dirty="0" smtClean="0"/>
          </a:p>
          <a:p>
            <a:pPr>
              <a:buNone/>
            </a:pPr>
            <a:endParaRPr lang="en-US" dirty="0"/>
          </a:p>
        </p:txBody>
      </p:sp>
      <p:sp>
        <p:nvSpPr>
          <p:cNvPr id="4" name="TextBox 3"/>
          <p:cNvSpPr txBox="1"/>
          <p:nvPr/>
        </p:nvSpPr>
        <p:spPr>
          <a:xfrm>
            <a:off x="0" y="3733800"/>
            <a:ext cx="9144000" cy="523220"/>
          </a:xfrm>
          <a:prstGeom prst="rect">
            <a:avLst/>
          </a:prstGeom>
          <a:solidFill>
            <a:schemeClr val="accent2">
              <a:lumMod val="60000"/>
              <a:lumOff val="40000"/>
            </a:schemeClr>
          </a:solidFill>
        </p:spPr>
        <p:txBody>
          <a:bodyPr wrap="square" rtlCol="0">
            <a:spAutoFit/>
          </a:bodyPr>
          <a:lstStyle/>
          <a:p>
            <a:pPr algn="ctr"/>
            <a:r>
              <a:rPr lang="en-US" sz="2800" dirty="0" smtClean="0"/>
              <a:t>TASK: Present a red-carpet interview with a celebrity…</a:t>
            </a:r>
            <a:endParaRPr lang="en-US" sz="2800" dirty="0"/>
          </a:p>
        </p:txBody>
      </p:sp>
      <p:sp>
        <p:nvSpPr>
          <p:cNvPr id="5" name="TextBox 4"/>
          <p:cNvSpPr txBox="1"/>
          <p:nvPr/>
        </p:nvSpPr>
        <p:spPr>
          <a:xfrm>
            <a:off x="685800" y="4572000"/>
            <a:ext cx="7162800" cy="1938992"/>
          </a:xfrm>
          <a:prstGeom prst="rect">
            <a:avLst/>
          </a:prstGeom>
          <a:solidFill>
            <a:schemeClr val="accent6">
              <a:lumMod val="60000"/>
              <a:lumOff val="40000"/>
            </a:schemeClr>
          </a:solidFill>
        </p:spPr>
        <p:txBody>
          <a:bodyPr wrap="square" rtlCol="0">
            <a:spAutoFit/>
          </a:bodyPr>
          <a:lstStyle/>
          <a:p>
            <a:pPr algn="ctr"/>
            <a:r>
              <a:rPr lang="en-US" sz="2400" b="1" dirty="0" smtClean="0">
                <a:latin typeface="Trebuchet MS" pitchFamily="34" charset="0"/>
              </a:rPr>
              <a:t>Include in your interview questions about:</a:t>
            </a:r>
          </a:p>
          <a:p>
            <a:pPr algn="ctr">
              <a:buFontTx/>
              <a:buChar char="-"/>
            </a:pPr>
            <a:r>
              <a:rPr lang="en-US" sz="2400" i="1" dirty="0" smtClean="0">
                <a:latin typeface="Trebuchet MS" pitchFamily="34" charset="0"/>
              </a:rPr>
              <a:t> a recent deceased friend.</a:t>
            </a:r>
          </a:p>
          <a:p>
            <a:pPr algn="ctr">
              <a:buFontTx/>
              <a:buChar char="-"/>
            </a:pPr>
            <a:r>
              <a:rPr lang="en-US" sz="2400" i="1" dirty="0" smtClean="0">
                <a:latin typeface="Trebuchet MS" pitchFamily="34" charset="0"/>
              </a:rPr>
              <a:t> fashion.</a:t>
            </a:r>
          </a:p>
          <a:p>
            <a:pPr algn="ctr">
              <a:buFontTx/>
              <a:buChar char="-"/>
            </a:pPr>
            <a:r>
              <a:rPr lang="en-US" sz="2400" i="1" dirty="0" smtClean="0">
                <a:latin typeface="Trebuchet MS" pitchFamily="34" charset="0"/>
              </a:rPr>
              <a:t> charity.</a:t>
            </a:r>
          </a:p>
          <a:p>
            <a:pPr algn="ctr">
              <a:buFontTx/>
              <a:buChar char="-"/>
            </a:pPr>
            <a:r>
              <a:rPr lang="en-US" sz="2400" i="1" dirty="0" smtClean="0">
                <a:latin typeface="Trebuchet MS" pitchFamily="34" charset="0"/>
              </a:rPr>
              <a:t> a recent break-up</a:t>
            </a:r>
            <a:endParaRPr lang="en-US" sz="2400" i="1" dirty="0">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ormAutofit/>
          </a:bodyPr>
          <a:lstStyle/>
          <a:p>
            <a:pPr algn="l"/>
            <a:r>
              <a:rPr lang="en-GB" b="1" u="sng" dirty="0" smtClean="0"/>
              <a:t>‘Algernon’</a:t>
            </a:r>
            <a:endParaRPr lang="en-US" b="1" u="sng" dirty="0"/>
          </a:p>
        </p:txBody>
      </p:sp>
      <p:pic>
        <p:nvPicPr>
          <p:cNvPr id="30722" name="Picture 2"/>
          <p:cNvPicPr>
            <a:picLocks noChangeAspect="1" noChangeArrowheads="1"/>
          </p:cNvPicPr>
          <p:nvPr/>
        </p:nvPicPr>
        <p:blipFill>
          <a:blip r:embed="rId2" cstate="print"/>
          <a:srcRect/>
          <a:stretch>
            <a:fillRect/>
          </a:stretch>
        </p:blipFill>
        <p:spPr bwMode="auto">
          <a:xfrm>
            <a:off x="5334000" y="2057400"/>
            <a:ext cx="4341896" cy="2900959"/>
          </a:xfrm>
          <a:prstGeom prst="rect">
            <a:avLst/>
          </a:prstGeom>
          <a:noFill/>
          <a:ln w="9525">
            <a:noFill/>
            <a:miter lim="800000"/>
            <a:headEnd/>
            <a:tailEnd/>
          </a:ln>
        </p:spPr>
      </p:pic>
      <p:sp>
        <p:nvSpPr>
          <p:cNvPr id="5" name="TextBox 4"/>
          <p:cNvSpPr txBox="1"/>
          <p:nvPr/>
        </p:nvSpPr>
        <p:spPr>
          <a:xfrm>
            <a:off x="304800" y="914400"/>
            <a:ext cx="4953000" cy="5693866"/>
          </a:xfrm>
          <a:prstGeom prst="rect">
            <a:avLst/>
          </a:prstGeom>
          <a:noFill/>
        </p:spPr>
        <p:txBody>
          <a:bodyPr wrap="square" rtlCol="0">
            <a:spAutoFit/>
          </a:bodyPr>
          <a:lstStyle/>
          <a:p>
            <a:pPr hangingPunct="0">
              <a:buNone/>
            </a:pPr>
            <a:r>
              <a:rPr lang="en-US" sz="2400" b="1" dirty="0" smtClean="0">
                <a:latin typeface="Trebuchet MS" pitchFamily="34" charset="0"/>
              </a:rPr>
              <a:t>We are about to read up until page 7. In the opening of the play, we meet Algernon.</a:t>
            </a:r>
            <a:endParaRPr lang="en-US" sz="2400" b="1" dirty="0" smtClean="0"/>
          </a:p>
          <a:p>
            <a:pPr hangingPunct="0">
              <a:buNone/>
            </a:pPr>
            <a:r>
              <a:rPr lang="en-GB" sz="2400" dirty="0" smtClean="0"/>
              <a:t>	</a:t>
            </a:r>
          </a:p>
          <a:p>
            <a:pPr hangingPunct="0">
              <a:buNone/>
            </a:pPr>
            <a:r>
              <a:rPr lang="en-GB" sz="2400" b="1" u="sng" dirty="0" smtClean="0"/>
              <a:t>The Language of Algernon </a:t>
            </a:r>
            <a:r>
              <a:rPr lang="en-GB" sz="2400" dirty="0" smtClean="0"/>
              <a:t>:</a:t>
            </a:r>
          </a:p>
          <a:p>
            <a:pPr hangingPunct="0">
              <a:buNone/>
            </a:pPr>
            <a:r>
              <a:rPr lang="en-GB" sz="2800" dirty="0" smtClean="0"/>
              <a:t>As we read through the first 7 pages, </a:t>
            </a:r>
            <a:r>
              <a:rPr lang="en-GB" sz="2800" dirty="0" err="1" smtClean="0"/>
              <a:t>i</a:t>
            </a:r>
            <a:r>
              <a:rPr lang="en-GB" sz="2800" dirty="0" smtClean="0"/>
              <a:t>) </a:t>
            </a:r>
            <a:r>
              <a:rPr lang="en-GB" sz="2800" dirty="0" smtClean="0">
                <a:solidFill>
                  <a:srgbClr val="7030A0"/>
                </a:solidFill>
              </a:rPr>
              <a:t>list words or phrases where </a:t>
            </a:r>
            <a:r>
              <a:rPr lang="en-GB" sz="2800" b="1" dirty="0" smtClean="0">
                <a:solidFill>
                  <a:srgbClr val="7030A0"/>
                </a:solidFill>
              </a:rPr>
              <a:t>trivial events are treated with overblown seriousness</a:t>
            </a:r>
            <a:r>
              <a:rPr lang="en-GB" sz="2800" dirty="0" smtClean="0">
                <a:solidFill>
                  <a:srgbClr val="7030A0"/>
                </a:solidFill>
              </a:rPr>
              <a:t> </a:t>
            </a:r>
            <a:r>
              <a:rPr lang="en-GB" sz="2800" dirty="0" smtClean="0"/>
              <a:t>or where </a:t>
            </a:r>
            <a:r>
              <a:rPr lang="en-GB" sz="2800" b="1" u="sng" dirty="0" smtClean="0">
                <a:solidFill>
                  <a:srgbClr val="00B050"/>
                </a:solidFill>
              </a:rPr>
              <a:t>important events/topics are described with understatement</a:t>
            </a:r>
            <a:r>
              <a:rPr lang="en-GB" sz="2800" dirty="0" smtClean="0"/>
              <a:t>.  </a:t>
            </a:r>
            <a:endParaRPr lang="en-US" sz="2800" dirty="0" smtClean="0"/>
          </a:p>
          <a:p>
            <a:pPr>
              <a:buNone/>
            </a:pPr>
            <a:endParaRPr lang="en-US" sz="2400" dirty="0" smtClean="0"/>
          </a:p>
          <a:p>
            <a:endParaRPr lang="en-US" sz="2400" dirty="0"/>
          </a:p>
        </p:txBody>
      </p:sp>
      <p:sp>
        <p:nvSpPr>
          <p:cNvPr id="6" name="TextBox 5"/>
          <p:cNvSpPr txBox="1"/>
          <p:nvPr/>
        </p:nvSpPr>
        <p:spPr>
          <a:xfrm>
            <a:off x="3886200" y="5257800"/>
            <a:ext cx="4953000" cy="1077218"/>
          </a:xfrm>
          <a:prstGeom prst="rect">
            <a:avLst/>
          </a:prstGeom>
          <a:noFill/>
          <a:ln>
            <a:solidFill>
              <a:schemeClr val="tx1"/>
            </a:solidFill>
          </a:ln>
        </p:spPr>
        <p:txBody>
          <a:bodyPr wrap="square" rtlCol="0">
            <a:spAutoFit/>
          </a:bodyPr>
          <a:lstStyle/>
          <a:p>
            <a:pPr algn="ctr"/>
            <a:r>
              <a:rPr lang="en-US" sz="3200" b="1" dirty="0" smtClean="0"/>
              <a:t>You need to write down at least 6 quotes</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p:cTn id="1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t>ACT ONE</a:t>
            </a:r>
            <a:endParaRPr lang="en-US" b="1" dirty="0"/>
          </a:p>
        </p:txBody>
      </p:sp>
      <p:sp>
        <p:nvSpPr>
          <p:cNvPr id="3" name="Content Placeholder 2"/>
          <p:cNvSpPr>
            <a:spLocks noGrp="1"/>
          </p:cNvSpPr>
          <p:nvPr>
            <p:ph idx="1"/>
          </p:nvPr>
        </p:nvSpPr>
        <p:spPr>
          <a:xfrm>
            <a:off x="0" y="838200"/>
            <a:ext cx="9144000" cy="4648200"/>
          </a:xfrm>
          <a:solidFill>
            <a:schemeClr val="bg1">
              <a:lumMod val="95000"/>
            </a:schemeClr>
          </a:solidFill>
        </p:spPr>
        <p:txBody>
          <a:bodyPr>
            <a:noAutofit/>
          </a:bodyPr>
          <a:lstStyle/>
          <a:p>
            <a:pPr>
              <a:buNone/>
            </a:pPr>
            <a:r>
              <a:rPr lang="en-US" sz="2400" dirty="0" smtClean="0">
                <a:latin typeface="Trebuchet MS" pitchFamily="34" charset="0"/>
              </a:rPr>
              <a:t>	</a:t>
            </a:r>
          </a:p>
          <a:p>
            <a:pPr>
              <a:buNone/>
            </a:pPr>
            <a:endParaRPr lang="en-US" sz="2400" dirty="0" smtClean="0">
              <a:latin typeface="Trebuchet MS" pitchFamily="34" charset="0"/>
            </a:endParaRPr>
          </a:p>
          <a:p>
            <a:pPr>
              <a:buNone/>
            </a:pPr>
            <a:endParaRPr lang="en-US" sz="800" dirty="0" smtClean="0">
              <a:latin typeface="Trebuchet MS" pitchFamily="34" charset="0"/>
            </a:endParaRPr>
          </a:p>
          <a:p>
            <a:pPr>
              <a:buNone/>
            </a:pPr>
            <a:endParaRPr lang="en-US" sz="800" dirty="0" smtClean="0"/>
          </a:p>
          <a:p>
            <a:pPr>
              <a:buNone/>
            </a:pPr>
            <a:endParaRPr lang="en-US" sz="800" dirty="0" smtClean="0"/>
          </a:p>
          <a:p>
            <a:pPr>
              <a:buNone/>
            </a:pPr>
            <a:endParaRPr lang="en-US" dirty="0" smtClean="0">
              <a:solidFill>
                <a:schemeClr val="accent5">
                  <a:lumMod val="75000"/>
                </a:schemeClr>
              </a:solidFill>
            </a:endParaRPr>
          </a:p>
          <a:p>
            <a:pPr>
              <a:buNone/>
            </a:pPr>
            <a:r>
              <a:rPr lang="en-US" dirty="0" smtClean="0">
                <a:solidFill>
                  <a:schemeClr val="accent5">
                    <a:lumMod val="75000"/>
                  </a:schemeClr>
                </a:solidFill>
              </a:rPr>
              <a:t>Algernon</a:t>
            </a:r>
          </a:p>
          <a:p>
            <a:pPr>
              <a:buNone/>
            </a:pPr>
            <a:endParaRPr lang="en-US" sz="2800" dirty="0" smtClean="0">
              <a:solidFill>
                <a:srgbClr val="C00000"/>
              </a:solidFill>
            </a:endParaRPr>
          </a:p>
          <a:p>
            <a:pPr>
              <a:buNone/>
            </a:pPr>
            <a:r>
              <a:rPr lang="en-US" dirty="0" smtClean="0">
                <a:solidFill>
                  <a:srgbClr val="C00000"/>
                </a:solidFill>
              </a:rPr>
              <a:t>Lane</a:t>
            </a:r>
          </a:p>
          <a:p>
            <a:pPr>
              <a:buNone/>
            </a:pPr>
            <a:endParaRPr lang="en-US" sz="1400" dirty="0" smtClean="0"/>
          </a:p>
          <a:p>
            <a:pPr>
              <a:buNone/>
            </a:pPr>
            <a:r>
              <a:rPr lang="en-US" dirty="0" smtClean="0">
                <a:solidFill>
                  <a:srgbClr val="00B050"/>
                </a:solidFill>
              </a:rPr>
              <a:t>Jack (Earnest)</a:t>
            </a:r>
          </a:p>
          <a:p>
            <a:pPr>
              <a:buNone/>
            </a:pPr>
            <a:endParaRPr lang="en-US" dirty="0"/>
          </a:p>
        </p:txBody>
      </p:sp>
      <p:cxnSp>
        <p:nvCxnSpPr>
          <p:cNvPr id="5" name="Straight Connector 4"/>
          <p:cNvCxnSpPr/>
          <p:nvPr/>
        </p:nvCxnSpPr>
        <p:spPr>
          <a:xfrm>
            <a:off x="2438400" y="1600200"/>
            <a:ext cx="0" cy="3733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943600" y="1371600"/>
            <a:ext cx="0" cy="39624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14600" y="1600200"/>
            <a:ext cx="3352800" cy="830997"/>
          </a:xfrm>
          <a:prstGeom prst="rect">
            <a:avLst/>
          </a:prstGeom>
          <a:noFill/>
        </p:spPr>
        <p:txBody>
          <a:bodyPr wrap="square" rtlCol="0">
            <a:spAutoFit/>
          </a:bodyPr>
          <a:lstStyle/>
          <a:p>
            <a:r>
              <a:rPr lang="en-US" sz="2400" dirty="0" smtClean="0">
                <a:solidFill>
                  <a:schemeClr val="tx2">
                    <a:lumMod val="60000"/>
                    <a:lumOff val="40000"/>
                  </a:schemeClr>
                </a:solidFill>
                <a:latin typeface="Trebuchet MS" pitchFamily="34" charset="0"/>
              </a:rPr>
              <a:t>Describe their personality</a:t>
            </a:r>
            <a:endParaRPr lang="en-US" sz="2400" dirty="0">
              <a:solidFill>
                <a:schemeClr val="tx2">
                  <a:lumMod val="60000"/>
                  <a:lumOff val="40000"/>
                </a:schemeClr>
              </a:solidFill>
              <a:latin typeface="Trebuchet MS" pitchFamily="34" charset="0"/>
            </a:endParaRPr>
          </a:p>
        </p:txBody>
      </p:sp>
      <p:cxnSp>
        <p:nvCxnSpPr>
          <p:cNvPr id="8" name="Straight Connector 7"/>
          <p:cNvCxnSpPr/>
          <p:nvPr/>
        </p:nvCxnSpPr>
        <p:spPr>
          <a:xfrm flipH="1">
            <a:off x="0" y="2590800"/>
            <a:ext cx="853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43600" y="1371600"/>
            <a:ext cx="3200400" cy="1107996"/>
          </a:xfrm>
          <a:prstGeom prst="rect">
            <a:avLst/>
          </a:prstGeom>
          <a:noFill/>
        </p:spPr>
        <p:txBody>
          <a:bodyPr wrap="square" rtlCol="0">
            <a:spAutoFit/>
          </a:bodyPr>
          <a:lstStyle/>
          <a:p>
            <a:r>
              <a:rPr lang="en-US" sz="2200" dirty="0" smtClean="0">
                <a:solidFill>
                  <a:schemeClr val="tx2">
                    <a:lumMod val="60000"/>
                    <a:lumOff val="40000"/>
                  </a:schemeClr>
                </a:solidFill>
                <a:latin typeface="Trebuchet MS" pitchFamily="34" charset="0"/>
              </a:rPr>
              <a:t>What is their attitude towards love and marriage?</a:t>
            </a:r>
            <a:endParaRPr lang="en-US" sz="2200" dirty="0">
              <a:solidFill>
                <a:schemeClr val="tx2">
                  <a:lumMod val="60000"/>
                  <a:lumOff val="40000"/>
                </a:schemeClr>
              </a:solidFill>
              <a:latin typeface="Trebuchet MS" pitchFamily="34" charset="0"/>
            </a:endParaRPr>
          </a:p>
        </p:txBody>
      </p:sp>
      <p:sp>
        <p:nvSpPr>
          <p:cNvPr id="23" name="TextBox 22"/>
          <p:cNvSpPr txBox="1"/>
          <p:nvPr/>
        </p:nvSpPr>
        <p:spPr>
          <a:xfrm>
            <a:off x="914400" y="5867400"/>
            <a:ext cx="7086600" cy="830997"/>
          </a:xfrm>
          <a:prstGeom prst="rect">
            <a:avLst/>
          </a:prstGeom>
          <a:noFill/>
        </p:spPr>
        <p:txBody>
          <a:bodyPr wrap="square" rtlCol="0">
            <a:spAutoFit/>
          </a:bodyPr>
          <a:lstStyle/>
          <a:p>
            <a:pPr algn="ctr"/>
            <a:r>
              <a:rPr lang="en-US" sz="2400" b="1" dirty="0" smtClean="0">
                <a:solidFill>
                  <a:srgbClr val="C00000"/>
                </a:solidFill>
                <a:latin typeface="Trebuchet MS" pitchFamily="34" charset="0"/>
              </a:rPr>
              <a:t>For each Character and column, find at least two quotes to fill in this table  </a:t>
            </a:r>
            <a:endParaRPr lang="en-US" sz="2400" b="1" dirty="0">
              <a:solidFill>
                <a:srgbClr val="C00000"/>
              </a:solidFill>
              <a:latin typeface="Trebuchet MS" pitchFamily="34" charset="0"/>
            </a:endParaRPr>
          </a:p>
        </p:txBody>
      </p:sp>
      <p:cxnSp>
        <p:nvCxnSpPr>
          <p:cNvPr id="24" name="Straight Connector 23"/>
          <p:cNvCxnSpPr/>
          <p:nvPr/>
        </p:nvCxnSpPr>
        <p:spPr>
          <a:xfrm flipH="1">
            <a:off x="0" y="3429000"/>
            <a:ext cx="853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0" y="4648200"/>
            <a:ext cx="853440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81000" y="838200"/>
            <a:ext cx="8153400" cy="553998"/>
          </a:xfrm>
          <a:prstGeom prst="rect">
            <a:avLst/>
          </a:prstGeom>
          <a:noFill/>
        </p:spPr>
        <p:txBody>
          <a:bodyPr wrap="square" rtlCol="0">
            <a:spAutoFit/>
          </a:bodyPr>
          <a:lstStyle/>
          <a:p>
            <a:pPr algn="ctr"/>
            <a:r>
              <a:rPr lang="en-US" sz="3000" b="1" i="1" dirty="0" smtClean="0"/>
              <a:t>Personality and Marriage </a:t>
            </a:r>
            <a:r>
              <a:rPr lang="en-US" sz="3000" b="1" dirty="0" smtClean="0"/>
              <a:t>in the first 20 pages</a:t>
            </a:r>
            <a:endParaRPr lang="en-US" sz="3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 calcmode="lin" valueType="num">
                                      <p:cBhvr>
                                        <p:cTn id="1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14" dur="500"/>
                                        <p:tgtEl>
                                          <p:spTgt spid="3">
                                            <p:txEl>
                                              <p:pRg st="8" end="8"/>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 calcmode="lin" valueType="num">
                                      <p:cBhvr>
                                        <p:cTn id="1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19" dur="500"/>
                                        <p:tgtEl>
                                          <p:spTgt spid="3">
                                            <p:txEl>
                                              <p:pRg st="10" end="1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53"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par>
                                <p:cTn id="42" presetID="53"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48200" cy="1143000"/>
          </a:xfrm>
        </p:spPr>
        <p:txBody>
          <a:bodyPr>
            <a:normAutofit fontScale="90000"/>
          </a:bodyPr>
          <a:lstStyle/>
          <a:p>
            <a:r>
              <a:rPr lang="en-US" b="1" dirty="0" smtClean="0">
                <a:solidFill>
                  <a:schemeClr val="accent3">
                    <a:lumMod val="50000"/>
                  </a:schemeClr>
                </a:solidFill>
              </a:rPr>
              <a:t>SOME KEY TERMS FOR THIS TEXT</a:t>
            </a:r>
            <a:endParaRPr lang="en-US" b="1" dirty="0">
              <a:solidFill>
                <a:schemeClr val="accent3">
                  <a:lumMod val="50000"/>
                </a:schemeClr>
              </a:solidFill>
            </a:endParaRPr>
          </a:p>
        </p:txBody>
      </p:sp>
      <p:sp>
        <p:nvSpPr>
          <p:cNvPr id="3" name="Content Placeholder 2"/>
          <p:cNvSpPr>
            <a:spLocks noGrp="1"/>
          </p:cNvSpPr>
          <p:nvPr>
            <p:ph idx="1"/>
          </p:nvPr>
        </p:nvSpPr>
        <p:spPr>
          <a:xfrm>
            <a:off x="457200" y="2286000"/>
            <a:ext cx="8686800" cy="2544763"/>
          </a:xfrm>
        </p:spPr>
        <p:txBody>
          <a:bodyPr>
            <a:noAutofit/>
          </a:bodyPr>
          <a:lstStyle/>
          <a:p>
            <a:pPr>
              <a:buNone/>
            </a:pPr>
            <a:r>
              <a:rPr lang="en-GB" sz="3600" dirty="0" smtClean="0">
                <a:latin typeface="Trebuchet MS" pitchFamily="34" charset="0"/>
              </a:rPr>
              <a:t>	irony</a:t>
            </a:r>
            <a:r>
              <a:rPr lang="en-GB" sz="3600" dirty="0">
                <a:latin typeface="Trebuchet MS" pitchFamily="34" charset="0"/>
              </a:rPr>
              <a:t>, </a:t>
            </a:r>
            <a:endParaRPr lang="en-GB" sz="3600" dirty="0" smtClean="0">
              <a:latin typeface="Trebuchet MS" pitchFamily="34" charset="0"/>
            </a:endParaRPr>
          </a:p>
          <a:p>
            <a:pPr>
              <a:buNone/>
            </a:pPr>
            <a:r>
              <a:rPr lang="en-GB" sz="3600" dirty="0">
                <a:latin typeface="Trebuchet MS" pitchFamily="34" charset="0"/>
              </a:rPr>
              <a:t>	</a:t>
            </a:r>
            <a:r>
              <a:rPr lang="en-GB" sz="3600" dirty="0" smtClean="0">
                <a:latin typeface="Trebuchet MS" pitchFamily="34" charset="0"/>
              </a:rPr>
              <a:t>word play (puns), </a:t>
            </a:r>
          </a:p>
          <a:p>
            <a:pPr>
              <a:buNone/>
            </a:pPr>
            <a:r>
              <a:rPr lang="en-GB" sz="3600" dirty="0">
                <a:latin typeface="Trebuchet MS" pitchFamily="34" charset="0"/>
              </a:rPr>
              <a:t>	</a:t>
            </a:r>
            <a:r>
              <a:rPr lang="en-GB" sz="3600" dirty="0" smtClean="0">
                <a:latin typeface="Trebuchet MS" pitchFamily="34" charset="0"/>
              </a:rPr>
              <a:t>understatement</a:t>
            </a:r>
            <a:r>
              <a:rPr lang="en-GB" sz="3600" dirty="0">
                <a:latin typeface="Trebuchet MS" pitchFamily="34" charset="0"/>
              </a:rPr>
              <a:t>, </a:t>
            </a:r>
            <a:endParaRPr lang="en-GB" sz="3600" dirty="0" smtClean="0">
              <a:latin typeface="Trebuchet MS" pitchFamily="34" charset="0"/>
            </a:endParaRPr>
          </a:p>
          <a:p>
            <a:pPr>
              <a:buNone/>
            </a:pPr>
            <a:r>
              <a:rPr lang="en-GB" sz="3600" dirty="0">
                <a:latin typeface="Trebuchet MS" pitchFamily="34" charset="0"/>
              </a:rPr>
              <a:t>	</a:t>
            </a:r>
            <a:r>
              <a:rPr lang="en-GB" sz="3600" dirty="0" smtClean="0">
                <a:latin typeface="Trebuchet MS" pitchFamily="34" charset="0"/>
              </a:rPr>
              <a:t>overreaction </a:t>
            </a:r>
            <a:r>
              <a:rPr lang="en-GB" sz="3600" dirty="0">
                <a:latin typeface="Trebuchet MS" pitchFamily="34" charset="0"/>
              </a:rPr>
              <a:t>or exaggeration, </a:t>
            </a:r>
            <a:endParaRPr lang="en-GB" sz="3600" dirty="0" smtClean="0">
              <a:latin typeface="Trebuchet MS" pitchFamily="34" charset="0"/>
            </a:endParaRPr>
          </a:p>
          <a:p>
            <a:pPr>
              <a:buNone/>
            </a:pPr>
            <a:r>
              <a:rPr lang="en-GB" sz="3600" dirty="0">
                <a:latin typeface="Trebuchet MS" pitchFamily="34" charset="0"/>
              </a:rPr>
              <a:t>	</a:t>
            </a:r>
            <a:r>
              <a:rPr lang="en-GB" sz="3600" dirty="0" smtClean="0">
                <a:latin typeface="Trebuchet MS" pitchFamily="34" charset="0"/>
              </a:rPr>
              <a:t>repetition</a:t>
            </a:r>
            <a:r>
              <a:rPr lang="en-GB" sz="3600" dirty="0">
                <a:latin typeface="Trebuchet MS" pitchFamily="34" charset="0"/>
              </a:rPr>
              <a:t>, </a:t>
            </a:r>
            <a:endParaRPr lang="en-GB" sz="3600" dirty="0" smtClean="0">
              <a:latin typeface="Trebuchet MS" pitchFamily="34" charset="0"/>
            </a:endParaRPr>
          </a:p>
          <a:p>
            <a:pPr>
              <a:buNone/>
            </a:pPr>
            <a:r>
              <a:rPr lang="en-GB" sz="3600" dirty="0">
                <a:latin typeface="Trebuchet MS" pitchFamily="34" charset="0"/>
              </a:rPr>
              <a:t>	</a:t>
            </a:r>
            <a:r>
              <a:rPr lang="en-GB" sz="3600" dirty="0" smtClean="0">
                <a:latin typeface="Trebuchet MS" pitchFamily="34" charset="0"/>
              </a:rPr>
              <a:t>satire</a:t>
            </a:r>
            <a:endParaRPr lang="en-US" sz="3600" dirty="0">
              <a:latin typeface="Trebuchet MS" pitchFamily="34" charset="0"/>
            </a:endParaRPr>
          </a:p>
          <a:p>
            <a:pPr>
              <a:buNone/>
            </a:pPr>
            <a:endParaRPr lang="en-US" sz="3600" dirty="0">
              <a:latin typeface="Trebuchet MS" pitchFamily="34" charset="0"/>
            </a:endParaRPr>
          </a:p>
        </p:txBody>
      </p:sp>
      <p:pic>
        <p:nvPicPr>
          <p:cNvPr id="11265" name="Picture 1"/>
          <p:cNvPicPr>
            <a:picLocks noChangeAspect="1" noChangeArrowheads="1"/>
          </p:cNvPicPr>
          <p:nvPr/>
        </p:nvPicPr>
        <p:blipFill>
          <a:blip r:embed="rId2" cstate="print"/>
          <a:srcRect/>
          <a:stretch>
            <a:fillRect/>
          </a:stretch>
        </p:blipFill>
        <p:spPr bwMode="auto">
          <a:xfrm>
            <a:off x="6161224" y="0"/>
            <a:ext cx="2982775" cy="2209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normAutofit/>
          </a:bodyPr>
          <a:lstStyle/>
          <a:p>
            <a:pPr algn="l"/>
            <a:r>
              <a:rPr lang="en-US" b="1" u="sng" dirty="0" smtClean="0"/>
              <a:t>Euphemisms</a:t>
            </a:r>
            <a:endParaRPr lang="en-US" b="1" u="sng" dirty="0"/>
          </a:p>
        </p:txBody>
      </p:sp>
      <p:sp>
        <p:nvSpPr>
          <p:cNvPr id="3" name="Content Placeholder 2"/>
          <p:cNvSpPr>
            <a:spLocks noGrp="1"/>
          </p:cNvSpPr>
          <p:nvPr>
            <p:ph idx="1"/>
          </p:nvPr>
        </p:nvSpPr>
        <p:spPr>
          <a:xfrm>
            <a:off x="-381000" y="1447800"/>
            <a:ext cx="9220200" cy="4525963"/>
          </a:xfrm>
        </p:spPr>
        <p:txBody>
          <a:bodyPr>
            <a:noAutofit/>
          </a:bodyPr>
          <a:lstStyle/>
          <a:p>
            <a:pPr>
              <a:buNone/>
            </a:pPr>
            <a:r>
              <a:rPr lang="en-US" sz="2400" dirty="0" smtClean="0">
                <a:latin typeface="Trebuchet MS" pitchFamily="34" charset="0"/>
              </a:rPr>
              <a:t>	Algernon invents a euphemism for leading a </a:t>
            </a:r>
          </a:p>
          <a:p>
            <a:pPr>
              <a:buNone/>
            </a:pPr>
            <a:r>
              <a:rPr lang="en-US" sz="2400" dirty="0" smtClean="0">
                <a:latin typeface="Trebuchet MS" pitchFamily="34" charset="0"/>
              </a:rPr>
              <a:t>	double life, </a:t>
            </a:r>
            <a:r>
              <a:rPr lang="en-US" sz="2400" dirty="0" err="1" smtClean="0">
                <a:latin typeface="Trebuchet MS" pitchFamily="34" charset="0"/>
              </a:rPr>
              <a:t>Bunburying</a:t>
            </a:r>
            <a:r>
              <a:rPr lang="en-US" sz="2400" dirty="0" smtClean="0">
                <a:latin typeface="Trebuchet MS" pitchFamily="34" charset="0"/>
              </a:rPr>
              <a:t>. He says to his friend, </a:t>
            </a:r>
          </a:p>
          <a:p>
            <a:pPr>
              <a:buNone/>
            </a:pPr>
            <a:r>
              <a:rPr lang="en-US" sz="2400" dirty="0" smtClean="0">
                <a:latin typeface="Trebuchet MS" pitchFamily="34" charset="0"/>
              </a:rPr>
              <a:t>	who is Earnest in town and Jack in the country, </a:t>
            </a:r>
          </a:p>
          <a:p>
            <a:pPr>
              <a:buNone/>
            </a:pPr>
            <a:r>
              <a:rPr lang="en-US" sz="2400" dirty="0" smtClean="0">
                <a:latin typeface="Trebuchet MS" pitchFamily="34" charset="0"/>
              </a:rPr>
              <a:t>	</a:t>
            </a:r>
            <a:r>
              <a:rPr lang="en-US" sz="2400" dirty="0" smtClean="0">
                <a:solidFill>
                  <a:schemeClr val="accent3">
                    <a:lumMod val="75000"/>
                  </a:schemeClr>
                </a:solidFill>
                <a:latin typeface="Trebuchet MS" pitchFamily="34" charset="0"/>
              </a:rPr>
              <a:t>“What you really are is a </a:t>
            </a:r>
            <a:r>
              <a:rPr lang="en-US" sz="2400" dirty="0" err="1" smtClean="0">
                <a:solidFill>
                  <a:schemeClr val="accent3">
                    <a:lumMod val="75000"/>
                  </a:schemeClr>
                </a:solidFill>
                <a:latin typeface="Trebuchet MS" pitchFamily="34" charset="0"/>
              </a:rPr>
              <a:t>Bunburyist</a:t>
            </a:r>
            <a:r>
              <a:rPr lang="en-US" sz="2400" dirty="0" smtClean="0">
                <a:solidFill>
                  <a:schemeClr val="accent3">
                    <a:lumMod val="75000"/>
                  </a:schemeClr>
                </a:solidFill>
                <a:latin typeface="Trebuchet MS" pitchFamily="34" charset="0"/>
              </a:rPr>
              <a:t>.” (Pg. 6) </a:t>
            </a:r>
          </a:p>
          <a:p>
            <a:pPr>
              <a:buNone/>
            </a:pPr>
            <a:endParaRPr lang="en-US" sz="1000" dirty="0" smtClean="0">
              <a:latin typeface="Trebuchet MS" pitchFamily="34" charset="0"/>
            </a:endParaRPr>
          </a:p>
          <a:p>
            <a:pPr>
              <a:buNone/>
            </a:pPr>
            <a:r>
              <a:rPr lang="en-US" sz="2400" dirty="0" smtClean="0">
                <a:latin typeface="Trebuchet MS" pitchFamily="34" charset="0"/>
              </a:rPr>
              <a:t>	Algernon explains that he invented a story about a sick friend, Mr. </a:t>
            </a:r>
            <a:r>
              <a:rPr lang="en-US" sz="2400" dirty="0" err="1" smtClean="0">
                <a:latin typeface="Trebuchet MS" pitchFamily="34" charset="0"/>
              </a:rPr>
              <a:t>Bunbury</a:t>
            </a:r>
            <a:r>
              <a:rPr lang="en-US" sz="2400" dirty="0" smtClean="0">
                <a:latin typeface="Trebuchet MS" pitchFamily="34" charset="0"/>
              </a:rPr>
              <a:t>, so he could retreat to a life of hedonistic pleasure at a moment’s notice. Thus, he coined the term </a:t>
            </a:r>
            <a:r>
              <a:rPr lang="en-US" sz="2400" dirty="0" err="1" smtClean="0">
                <a:latin typeface="Trebuchet MS" pitchFamily="34" charset="0"/>
              </a:rPr>
              <a:t>Bunburying</a:t>
            </a:r>
            <a:r>
              <a:rPr lang="en-US" sz="2400" dirty="0" smtClean="0">
                <a:latin typeface="Trebuchet MS" pitchFamily="34" charset="0"/>
              </a:rPr>
              <a:t>. </a:t>
            </a:r>
          </a:p>
          <a:p>
            <a:pPr>
              <a:buNone/>
            </a:pPr>
            <a:r>
              <a:rPr lang="en-US" sz="2400" dirty="0" smtClean="0">
                <a:latin typeface="Trebuchet MS" pitchFamily="34" charset="0"/>
              </a:rPr>
              <a:t>	</a:t>
            </a:r>
            <a:r>
              <a:rPr lang="en-US" sz="2400" b="1" u="sng" dirty="0" smtClean="0">
                <a:latin typeface="Trebuchet MS" pitchFamily="34" charset="0"/>
              </a:rPr>
              <a:t>TASK:</a:t>
            </a:r>
          </a:p>
          <a:p>
            <a:pPr>
              <a:buNone/>
            </a:pPr>
            <a:r>
              <a:rPr lang="en-US" sz="2400" dirty="0" smtClean="0">
                <a:latin typeface="Trebuchet MS" pitchFamily="34" charset="0"/>
              </a:rPr>
              <a:t>	Create a </a:t>
            </a:r>
            <a:r>
              <a:rPr lang="en-US" sz="2400" b="1" i="1" u="sng" dirty="0" smtClean="0">
                <a:solidFill>
                  <a:srgbClr val="FF0000"/>
                </a:solidFill>
                <a:latin typeface="Trebuchet MS" pitchFamily="34" charset="0"/>
              </a:rPr>
              <a:t>euphemism</a:t>
            </a:r>
            <a:r>
              <a:rPr lang="en-US" sz="2400" dirty="0" smtClean="0">
                <a:latin typeface="Trebuchet MS" pitchFamily="34" charset="0"/>
              </a:rPr>
              <a:t> for something in your life that you would rather refer to in a more discreet manner. </a:t>
            </a:r>
          </a:p>
          <a:p>
            <a:pPr>
              <a:buNone/>
            </a:pPr>
            <a:r>
              <a:rPr lang="en-US" sz="2400" dirty="0" smtClean="0">
                <a:latin typeface="Trebuchet MS" pitchFamily="34" charset="0"/>
              </a:rPr>
              <a:t>	Be sure to give an explanation of your euphemism and why you would use it.</a:t>
            </a:r>
            <a:endParaRPr lang="en-US" sz="2400" dirty="0">
              <a:latin typeface="Trebuchet MS" pitchFamily="34" charset="0"/>
            </a:endParaRPr>
          </a:p>
        </p:txBody>
      </p:sp>
      <p:pic>
        <p:nvPicPr>
          <p:cNvPr id="1026" name="Picture 2" descr="http://upload.wikimedia.org/wikipedia/commons/thumb/8/8a/The_Importance_of_Being_Earnest_-_Cigarettecase.jpg/180px-The_Importance_of_Being_Earnest_-_Cigarettecase.jpg"/>
          <p:cNvPicPr>
            <a:picLocks noChangeAspect="1" noChangeArrowheads="1"/>
          </p:cNvPicPr>
          <p:nvPr/>
        </p:nvPicPr>
        <p:blipFill>
          <a:blip r:embed="rId2" cstate="print"/>
          <a:srcRect/>
          <a:stretch>
            <a:fillRect/>
          </a:stretch>
        </p:blipFill>
        <p:spPr bwMode="auto">
          <a:xfrm>
            <a:off x="6705600" y="0"/>
            <a:ext cx="2438400" cy="28312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3">
                                            <p:txEl>
                                              <p:pRg st="7" end="7"/>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 calcmode="lin" valueType="num">
                                      <p:cBhvr>
                                        <p:cTn id="14"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4400" b="1" dirty="0" smtClean="0"/>
              <a:t>Read to the End of Act One…</a:t>
            </a:r>
          </a:p>
          <a:p>
            <a:pPr>
              <a:buNone/>
            </a:pPr>
            <a:endParaRPr lang="en-US" sz="1600" dirty="0" smtClean="0"/>
          </a:p>
          <a:p>
            <a:pPr>
              <a:buNone/>
            </a:pPr>
            <a:r>
              <a:rPr lang="en-US" dirty="0" smtClean="0"/>
              <a:t>	Here, we meet the boisterous </a:t>
            </a:r>
            <a:r>
              <a:rPr lang="en-US" b="1" dirty="0" smtClean="0">
                <a:solidFill>
                  <a:srgbClr val="00B050"/>
                </a:solidFill>
              </a:rPr>
              <a:t>Lady Bracknell</a:t>
            </a:r>
            <a:endParaRPr lang="en-US" b="1" dirty="0">
              <a:solidFill>
                <a:srgbClr val="00B050"/>
              </a:solidFill>
            </a:endParaRPr>
          </a:p>
        </p:txBody>
      </p:sp>
      <p:pic>
        <p:nvPicPr>
          <p:cNvPr id="4" name="Picture 4" descr="http://1.bp.blogspot.com/-VqByJdtYzSs/TZesQZmq_nI/AAAAAAAAAf0/-6Zjtx9JmI4/s400/Maggie%252BSmith%252BBracknell.jpg"/>
          <p:cNvPicPr>
            <a:picLocks noChangeAspect="1" noChangeArrowheads="1"/>
          </p:cNvPicPr>
          <p:nvPr/>
        </p:nvPicPr>
        <p:blipFill>
          <a:blip r:embed="rId2" cstate="print"/>
          <a:srcRect/>
          <a:stretch>
            <a:fillRect/>
          </a:stretch>
        </p:blipFill>
        <p:spPr bwMode="auto">
          <a:xfrm>
            <a:off x="3657600" y="3407050"/>
            <a:ext cx="3381376" cy="34509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b="1" dirty="0" smtClean="0"/>
              <a:t>Activity</a:t>
            </a:r>
            <a:br>
              <a:rPr lang="en-US" b="1" dirty="0" smtClean="0"/>
            </a:br>
            <a:endParaRPr lang="en-US" dirty="0"/>
          </a:p>
        </p:txBody>
      </p:sp>
      <p:sp>
        <p:nvSpPr>
          <p:cNvPr id="3" name="Content Placeholder 2"/>
          <p:cNvSpPr>
            <a:spLocks noGrp="1"/>
          </p:cNvSpPr>
          <p:nvPr>
            <p:ph idx="1"/>
          </p:nvPr>
        </p:nvSpPr>
        <p:spPr>
          <a:xfrm>
            <a:off x="0" y="685800"/>
            <a:ext cx="9144000" cy="4525963"/>
          </a:xfrm>
        </p:spPr>
        <p:txBody>
          <a:bodyPr>
            <a:noAutofit/>
          </a:bodyPr>
          <a:lstStyle/>
          <a:p>
            <a:pPr>
              <a:buNone/>
            </a:pPr>
            <a:r>
              <a:rPr lang="en-US" sz="2400" dirty="0" smtClean="0"/>
              <a:t>	The story in the play </a:t>
            </a:r>
            <a:r>
              <a:rPr lang="en-US" sz="2400" i="1" dirty="0" smtClean="0"/>
              <a:t>The Importance of Being Earnest unfolds through dialogue between the characters. The </a:t>
            </a:r>
            <a:r>
              <a:rPr lang="en-US" sz="2400" dirty="0" smtClean="0"/>
              <a:t>only narration comes in the form of stage direction. </a:t>
            </a:r>
          </a:p>
          <a:p>
            <a:pPr>
              <a:buNone/>
            </a:pPr>
            <a:endParaRPr lang="en-US" sz="2400" dirty="0" smtClean="0"/>
          </a:p>
          <a:p>
            <a:pPr>
              <a:buNone/>
            </a:pPr>
            <a:r>
              <a:rPr lang="en-US" sz="2400" dirty="0" smtClean="0"/>
              <a:t>	Imagine you are Oscar Wilde, and you are rewriting the play as a novella. Rewrite the following passage from a third-person point of view. </a:t>
            </a:r>
          </a:p>
          <a:p>
            <a:pPr>
              <a:buNone/>
            </a:pPr>
            <a:endParaRPr lang="en-US" sz="2400" dirty="0" smtClean="0"/>
          </a:p>
          <a:p>
            <a:pPr>
              <a:buNone/>
            </a:pPr>
            <a:r>
              <a:rPr lang="en-US" sz="2400" dirty="0" smtClean="0"/>
              <a:t>	Use more narration and less dialogue. Keep the tone and style of the original text:</a:t>
            </a:r>
          </a:p>
          <a:p>
            <a:pPr>
              <a:buNone/>
            </a:pPr>
            <a:endParaRPr lang="en-US" sz="2400" dirty="0" smtClean="0"/>
          </a:p>
          <a:p>
            <a:pPr>
              <a:buNone/>
            </a:pPr>
            <a:endParaRPr lang="en-US" sz="2400" dirty="0" smtClean="0"/>
          </a:p>
          <a:p>
            <a:pPr>
              <a:buNone/>
            </a:pPr>
            <a:r>
              <a:rPr lang="en-US" sz="2400" b="1" dirty="0" smtClean="0"/>
              <a:t>	</a:t>
            </a:r>
            <a:endParaRPr lang="en-US" sz="2400" dirty="0" smtClean="0"/>
          </a:p>
          <a:p>
            <a:pPr>
              <a:buNone/>
            </a:pPr>
            <a:r>
              <a:rPr lang="en-US" sz="2400" b="1" dirty="0" smtClean="0"/>
              <a:t>	</a:t>
            </a:r>
            <a:endParaRPr lang="en-US" sz="2400" dirty="0"/>
          </a:p>
        </p:txBody>
      </p:sp>
      <p:pic>
        <p:nvPicPr>
          <p:cNvPr id="4" name="Picture 4" descr="http://1.bp.blogspot.com/-VqByJdtYzSs/TZesQZmq_nI/AAAAAAAAAf0/-6Zjtx9JmI4/s400/Maggie%252BSmith%252BBracknell.jpg"/>
          <p:cNvPicPr>
            <a:picLocks noChangeAspect="1" noChangeArrowheads="1"/>
          </p:cNvPicPr>
          <p:nvPr/>
        </p:nvPicPr>
        <p:blipFill>
          <a:blip r:embed="rId2" cstate="print"/>
          <a:srcRect/>
          <a:stretch>
            <a:fillRect/>
          </a:stretch>
        </p:blipFill>
        <p:spPr bwMode="auto">
          <a:xfrm>
            <a:off x="3810000" y="4495800"/>
            <a:ext cx="2314576" cy="2362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9144000" cy="4525963"/>
          </a:xfrm>
        </p:spPr>
        <p:txBody>
          <a:bodyPr>
            <a:noAutofit/>
          </a:bodyPr>
          <a:lstStyle/>
          <a:p>
            <a:pPr>
              <a:buNone/>
            </a:pPr>
            <a:r>
              <a:rPr lang="en-US" sz="2400" b="1" dirty="0" smtClean="0"/>
              <a:t>Lady Bracknell: </a:t>
            </a:r>
            <a:r>
              <a:rPr lang="en-US" sz="2400" dirty="0" smtClean="0"/>
              <a:t>And now I have a few questions to put to you, Mr. </a:t>
            </a:r>
            <a:r>
              <a:rPr lang="en-US" sz="2400" dirty="0" err="1" smtClean="0"/>
              <a:t>Worthing</a:t>
            </a:r>
            <a:r>
              <a:rPr lang="en-US" sz="2400" dirty="0" smtClean="0"/>
              <a:t>. While I am making these inquiries, you, </a:t>
            </a:r>
            <a:r>
              <a:rPr lang="en-US" sz="2400" dirty="0" err="1" smtClean="0"/>
              <a:t>Gwendolen</a:t>
            </a:r>
            <a:r>
              <a:rPr lang="en-US" sz="2400" dirty="0" smtClean="0"/>
              <a:t>, will wait for me below in the carriage. </a:t>
            </a:r>
          </a:p>
          <a:p>
            <a:pPr>
              <a:buNone/>
            </a:pPr>
            <a:r>
              <a:rPr lang="en-US" sz="2400" b="1" dirty="0" err="1" smtClean="0"/>
              <a:t>Gwendolen</a:t>
            </a:r>
            <a:r>
              <a:rPr lang="en-US" sz="2400" b="1" dirty="0" smtClean="0"/>
              <a:t> </a:t>
            </a:r>
            <a:r>
              <a:rPr lang="en-US" sz="2400" dirty="0" smtClean="0"/>
              <a:t>[Reproachfully]: </a:t>
            </a:r>
            <a:r>
              <a:rPr lang="en-US" sz="2400" i="1" dirty="0" smtClean="0"/>
              <a:t>Mamma!</a:t>
            </a:r>
          </a:p>
          <a:p>
            <a:pPr>
              <a:buNone/>
            </a:pPr>
            <a:r>
              <a:rPr lang="en-US" sz="2400" b="1" dirty="0" smtClean="0"/>
              <a:t>Lady Bracknell: </a:t>
            </a:r>
            <a:r>
              <a:rPr lang="en-US" sz="2400" dirty="0" smtClean="0"/>
              <a:t>In the carriage, </a:t>
            </a:r>
            <a:r>
              <a:rPr lang="en-US" sz="2400" dirty="0" err="1" smtClean="0"/>
              <a:t>Gwendolen</a:t>
            </a:r>
            <a:r>
              <a:rPr lang="en-US" sz="2400" dirty="0" smtClean="0"/>
              <a:t>!</a:t>
            </a:r>
          </a:p>
          <a:p>
            <a:pPr>
              <a:buNone/>
            </a:pPr>
            <a:r>
              <a:rPr lang="en-US" sz="1600" i="1" dirty="0" smtClean="0"/>
              <a:t>[GWENDOLEN goes to the door. She and JACK blow kisses to each other behind LADY BRACKNELL’S back.</a:t>
            </a:r>
          </a:p>
          <a:p>
            <a:pPr>
              <a:buNone/>
            </a:pPr>
            <a:r>
              <a:rPr lang="en-US" sz="1600" i="1" dirty="0" smtClean="0"/>
              <a:t>LADY BRACKNELL looks vaguely about as if she could not understand what the noise was. Finally turns round.]</a:t>
            </a:r>
          </a:p>
          <a:p>
            <a:pPr>
              <a:buNone/>
            </a:pPr>
            <a:r>
              <a:rPr lang="en-US" sz="2400" dirty="0" err="1" smtClean="0"/>
              <a:t>Gwendolen</a:t>
            </a:r>
            <a:r>
              <a:rPr lang="en-US" sz="2400" dirty="0" smtClean="0"/>
              <a:t>, the carriage!</a:t>
            </a:r>
          </a:p>
          <a:p>
            <a:pPr>
              <a:buNone/>
            </a:pPr>
            <a:r>
              <a:rPr lang="en-US" sz="2400" b="1" dirty="0" err="1" smtClean="0"/>
              <a:t>Gwendolen</a:t>
            </a:r>
            <a:r>
              <a:rPr lang="en-US" sz="2400" b="1" dirty="0" smtClean="0"/>
              <a:t>: </a:t>
            </a:r>
            <a:r>
              <a:rPr lang="en-US" sz="2400" dirty="0" smtClean="0"/>
              <a:t>Yes, mamma. </a:t>
            </a:r>
            <a:r>
              <a:rPr lang="en-US" sz="2400" i="1" dirty="0" smtClean="0"/>
              <a:t>[Goes out, looking back at JACK.] </a:t>
            </a:r>
          </a:p>
          <a:p>
            <a:pPr>
              <a:buNone/>
            </a:pPr>
            <a:r>
              <a:rPr lang="en-US" sz="2400" b="1" i="1" dirty="0" smtClean="0"/>
              <a:t>LADY BRACKNELL </a:t>
            </a:r>
            <a:r>
              <a:rPr lang="en-US" sz="2400" i="1" dirty="0" smtClean="0"/>
              <a:t>[Sitting down]. You can take </a:t>
            </a:r>
            <a:r>
              <a:rPr lang="en-US" sz="2400" dirty="0" smtClean="0"/>
              <a:t>a seat, Mr. </a:t>
            </a:r>
            <a:r>
              <a:rPr lang="en-US" sz="2400" dirty="0" err="1" smtClean="0"/>
              <a:t>Worthing</a:t>
            </a:r>
            <a:r>
              <a:rPr lang="en-US" sz="2400" dirty="0" smtClean="0"/>
              <a:t>. </a:t>
            </a:r>
            <a:r>
              <a:rPr lang="en-US" sz="2400" i="1" dirty="0" smtClean="0"/>
              <a:t>[Looks in her pocket for note-book and pencil.]</a:t>
            </a:r>
          </a:p>
          <a:p>
            <a:pPr>
              <a:buNone/>
            </a:pPr>
            <a:r>
              <a:rPr lang="en-US" sz="2400" b="1" dirty="0" smtClean="0"/>
              <a:t>Jack: </a:t>
            </a:r>
            <a:r>
              <a:rPr lang="en-US" sz="2400" dirty="0" smtClean="0"/>
              <a:t>Thank you, Lady Bracknell, I prefer standing. (Pg. 12)</a:t>
            </a:r>
          </a:p>
          <a:p>
            <a:pPr>
              <a:buNone/>
            </a:pPr>
            <a:endParaRPr lang="en-US" sz="2400" dirty="0"/>
          </a:p>
        </p:txBody>
      </p:sp>
      <p:pic>
        <p:nvPicPr>
          <p:cNvPr id="37890" name="Picture 2"/>
          <p:cNvPicPr>
            <a:picLocks noChangeAspect="1" noChangeArrowheads="1"/>
          </p:cNvPicPr>
          <p:nvPr/>
        </p:nvPicPr>
        <p:blipFill>
          <a:blip r:embed="rId2" cstate="print"/>
          <a:srcRect/>
          <a:stretch>
            <a:fillRect/>
          </a:stretch>
        </p:blipFill>
        <p:spPr bwMode="auto">
          <a:xfrm>
            <a:off x="5562600" y="-1"/>
            <a:ext cx="3581400" cy="1793631"/>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lstStyle/>
          <a:p>
            <a:pPr algn="l"/>
            <a:r>
              <a:rPr lang="en-US" b="1" u="sng" dirty="0" smtClean="0"/>
              <a:t>Pages 22-37</a:t>
            </a:r>
            <a:endParaRPr lang="en-US" b="1" u="sng" dirty="0"/>
          </a:p>
        </p:txBody>
      </p:sp>
      <p:sp>
        <p:nvSpPr>
          <p:cNvPr id="3" name="Content Placeholder 2"/>
          <p:cNvSpPr>
            <a:spLocks noGrp="1"/>
          </p:cNvSpPr>
          <p:nvPr>
            <p:ph idx="1"/>
          </p:nvPr>
        </p:nvSpPr>
        <p:spPr>
          <a:xfrm>
            <a:off x="0" y="1143000"/>
            <a:ext cx="6019800" cy="2209800"/>
          </a:xfrm>
        </p:spPr>
        <p:txBody>
          <a:bodyPr/>
          <a:lstStyle/>
          <a:p>
            <a:pPr>
              <a:buNone/>
            </a:pPr>
            <a:r>
              <a:rPr lang="en-US" sz="2800" dirty="0" smtClean="0"/>
              <a:t>	Read up until the end of Act 1 as a group.</a:t>
            </a:r>
          </a:p>
          <a:p>
            <a:pPr>
              <a:buNone/>
            </a:pPr>
            <a:r>
              <a:rPr lang="en-US" sz="2800" dirty="0" smtClean="0"/>
              <a:t>	In this section, we meet </a:t>
            </a:r>
            <a:r>
              <a:rPr lang="en-US" sz="2800" dirty="0" smtClean="0">
                <a:solidFill>
                  <a:schemeClr val="accent3">
                    <a:lumMod val="75000"/>
                  </a:schemeClr>
                </a:solidFill>
              </a:rPr>
              <a:t>Lady Bracknell </a:t>
            </a:r>
            <a:r>
              <a:rPr lang="en-US" sz="2800" dirty="0" smtClean="0"/>
              <a:t>and </a:t>
            </a:r>
            <a:r>
              <a:rPr lang="en-US" sz="2800" dirty="0" err="1" smtClean="0">
                <a:solidFill>
                  <a:schemeClr val="tx2">
                    <a:lumMod val="60000"/>
                    <a:lumOff val="40000"/>
                  </a:schemeClr>
                </a:solidFill>
              </a:rPr>
              <a:t>Gwendolen</a:t>
            </a:r>
            <a:r>
              <a:rPr lang="en-US" sz="2800" dirty="0" smtClean="0"/>
              <a:t>.</a:t>
            </a:r>
          </a:p>
          <a:p>
            <a:pPr>
              <a:buNone/>
            </a:pPr>
            <a:endParaRPr lang="en-US" sz="2800" dirty="0" smtClean="0"/>
          </a:p>
          <a:p>
            <a:pPr>
              <a:buNone/>
            </a:pPr>
            <a:endParaRPr lang="en-US" sz="2800" dirty="0" smtClean="0"/>
          </a:p>
          <a:p>
            <a:pPr algn="ctr">
              <a:buNone/>
            </a:pPr>
            <a:endParaRPr lang="en-US" dirty="0" smtClean="0"/>
          </a:p>
          <a:p>
            <a:pPr algn="ctr">
              <a:buNone/>
            </a:pPr>
            <a:endParaRPr lang="en-US" dirty="0" smtClean="0"/>
          </a:p>
          <a:p>
            <a:pPr algn="ctr">
              <a:buNone/>
            </a:pPr>
            <a:endParaRPr lang="en-US" dirty="0" smtClean="0">
              <a:solidFill>
                <a:schemeClr val="tx2">
                  <a:lumMod val="60000"/>
                  <a:lumOff val="40000"/>
                </a:schemeClr>
              </a:solidFill>
            </a:endParaRPr>
          </a:p>
          <a:p>
            <a:pPr algn="ctr">
              <a:buNone/>
            </a:pPr>
            <a:endParaRPr lang="en-US" dirty="0">
              <a:solidFill>
                <a:schemeClr val="tx2">
                  <a:lumMod val="60000"/>
                  <a:lumOff val="40000"/>
                </a:schemeClr>
              </a:solidFill>
            </a:endParaRPr>
          </a:p>
        </p:txBody>
      </p:sp>
      <p:pic>
        <p:nvPicPr>
          <p:cNvPr id="35844" name="Picture 4" descr="http://1.bp.blogspot.com/-VqByJdtYzSs/TZesQZmq_nI/AAAAAAAAAf0/-6Zjtx9JmI4/s400/Maggie%252BSmith%252BBracknell.jpg"/>
          <p:cNvPicPr>
            <a:picLocks noChangeAspect="1" noChangeArrowheads="1"/>
          </p:cNvPicPr>
          <p:nvPr/>
        </p:nvPicPr>
        <p:blipFill>
          <a:blip r:embed="rId2" cstate="print"/>
          <a:srcRect/>
          <a:stretch>
            <a:fillRect/>
          </a:stretch>
        </p:blipFill>
        <p:spPr bwMode="auto">
          <a:xfrm>
            <a:off x="6381442" y="1"/>
            <a:ext cx="2762558" cy="2819400"/>
          </a:xfrm>
          <a:prstGeom prst="rect">
            <a:avLst/>
          </a:prstGeom>
          <a:noFill/>
        </p:spPr>
      </p:pic>
      <p:sp>
        <p:nvSpPr>
          <p:cNvPr id="7" name="TextBox 6"/>
          <p:cNvSpPr txBox="1"/>
          <p:nvPr/>
        </p:nvSpPr>
        <p:spPr>
          <a:xfrm>
            <a:off x="0" y="3146215"/>
            <a:ext cx="4953000" cy="3711785"/>
          </a:xfrm>
          <a:prstGeom prst="rect">
            <a:avLst/>
          </a:prstGeom>
          <a:noFill/>
          <a:ln w="98425" cmpd="thinThick">
            <a:solidFill>
              <a:schemeClr val="tx1"/>
            </a:solidFill>
          </a:ln>
        </p:spPr>
        <p:txBody>
          <a:bodyPr wrap="square" rtlCol="0">
            <a:spAutoFit/>
          </a:bodyPr>
          <a:lstStyle/>
          <a:p>
            <a:pPr marL="342900" lvl="0" indent="-342900">
              <a:spcBef>
                <a:spcPct val="20000"/>
              </a:spcBef>
              <a:defRPr/>
            </a:pPr>
            <a:r>
              <a:rPr lang="en-US" sz="2800" dirty="0" smtClean="0"/>
              <a:t>	</a:t>
            </a:r>
            <a:r>
              <a:rPr lang="en-US" sz="2800" b="1" dirty="0" smtClean="0"/>
              <a:t>DRAW – a picture of Lady Bracknell in the middle of your page… </a:t>
            </a:r>
          </a:p>
          <a:p>
            <a:pPr marL="342900" lvl="0" indent="-342900">
              <a:spcBef>
                <a:spcPct val="20000"/>
              </a:spcBef>
              <a:defRPr/>
            </a:pPr>
            <a:r>
              <a:rPr lang="en-US" sz="2800" dirty="0" smtClean="0"/>
              <a:t>	</a:t>
            </a:r>
            <a:r>
              <a:rPr lang="en-US" sz="2800" dirty="0" smtClean="0">
                <a:solidFill>
                  <a:schemeClr val="accent2">
                    <a:lumMod val="75000"/>
                  </a:schemeClr>
                </a:solidFill>
              </a:rPr>
              <a:t>Label around her descriptions of her personality </a:t>
            </a:r>
          </a:p>
          <a:p>
            <a:pPr marL="342900" lvl="0" indent="-342900">
              <a:spcBef>
                <a:spcPct val="20000"/>
              </a:spcBef>
              <a:defRPr/>
            </a:pPr>
            <a:r>
              <a:rPr lang="en-US" sz="2800" dirty="0" smtClean="0">
                <a:solidFill>
                  <a:schemeClr val="accent2">
                    <a:lumMod val="75000"/>
                  </a:schemeClr>
                </a:solidFill>
              </a:rPr>
              <a:t>	(and include a quote beside each label that exemplifies it)</a:t>
            </a:r>
          </a:p>
          <a:p>
            <a:endParaRPr lang="en-US" sz="2800" dirty="0"/>
          </a:p>
        </p:txBody>
      </p:sp>
      <p:pic>
        <p:nvPicPr>
          <p:cNvPr id="35846" name="Picture 6" descr="http://content.janome.com/documents/File/EmbroideryFiles/stick_woman.bmp"/>
          <p:cNvPicPr>
            <a:picLocks noChangeAspect="1" noChangeArrowheads="1"/>
          </p:cNvPicPr>
          <p:nvPr/>
        </p:nvPicPr>
        <p:blipFill>
          <a:blip r:embed="rId3" cstate="print"/>
          <a:srcRect/>
          <a:stretch>
            <a:fillRect/>
          </a:stretch>
        </p:blipFill>
        <p:spPr bwMode="auto">
          <a:xfrm>
            <a:off x="5715000" y="3581400"/>
            <a:ext cx="1217314" cy="2720727"/>
          </a:xfrm>
          <a:prstGeom prst="rect">
            <a:avLst/>
          </a:prstGeom>
          <a:noFill/>
        </p:spPr>
      </p:pic>
      <p:sp>
        <p:nvSpPr>
          <p:cNvPr id="9" name="TextBox 8"/>
          <p:cNvSpPr txBox="1"/>
          <p:nvPr/>
        </p:nvSpPr>
        <p:spPr>
          <a:xfrm>
            <a:off x="6781800" y="2971800"/>
            <a:ext cx="2362200" cy="1015663"/>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Judgmental </a:t>
            </a:r>
          </a:p>
          <a:p>
            <a:r>
              <a:rPr lang="en-US" sz="2000" b="1" dirty="0" smtClean="0">
                <a:solidFill>
                  <a:srgbClr val="FF3399"/>
                </a:solidFill>
                <a:effectLst>
                  <a:outerShdw blurRad="38100" dist="38100" dir="2700000" algn="tl">
                    <a:srgbClr val="000000">
                      <a:alpha val="43137"/>
                    </a:srgbClr>
                  </a:outerShdw>
                </a:effectLst>
              </a:rPr>
              <a:t>- “…it is most indecorous” (p.27)</a:t>
            </a:r>
            <a:endParaRPr lang="en-US" sz="2000" b="1" dirty="0">
              <a:solidFill>
                <a:srgbClr val="FF3399"/>
              </a:solidFill>
              <a:effectLst>
                <a:outerShdw blurRad="38100" dist="38100" dir="2700000" algn="tl">
                  <a:srgbClr val="000000">
                    <a:alpha val="43137"/>
                  </a:srgbClr>
                </a:outerShdw>
              </a:effectLst>
            </a:endParaRPr>
          </a:p>
        </p:txBody>
      </p:sp>
      <p:cxnSp>
        <p:nvCxnSpPr>
          <p:cNvPr id="11" name="Straight Connector 10"/>
          <p:cNvCxnSpPr/>
          <p:nvPr/>
        </p:nvCxnSpPr>
        <p:spPr>
          <a:xfrm flipV="1">
            <a:off x="6781800" y="3962400"/>
            <a:ext cx="457200" cy="457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0" fill="hold" nodeType="withEffect">
                                  <p:stCondLst>
                                    <p:cond delay="0"/>
                                  </p:stCondLst>
                                  <p:childTnLst>
                                    <p:set>
                                      <p:cBhvr>
                                        <p:cTn id="21" dur="1" fill="hold">
                                          <p:stCondLst>
                                            <p:cond delay="0"/>
                                          </p:stCondLst>
                                        </p:cTn>
                                        <p:tgtEl>
                                          <p:spTgt spid="35846"/>
                                        </p:tgtEl>
                                        <p:attrNameLst>
                                          <p:attrName>style.visibility</p:attrName>
                                        </p:attrNameLst>
                                      </p:cBhvr>
                                      <p:to>
                                        <p:strVal val="visible"/>
                                      </p:to>
                                    </p:set>
                                    <p:anim calcmode="lin" valueType="num">
                                      <p:cBhvr>
                                        <p:cTn id="22" dur="500" fill="hold"/>
                                        <p:tgtEl>
                                          <p:spTgt spid="35846"/>
                                        </p:tgtEl>
                                        <p:attrNameLst>
                                          <p:attrName>ppt_w</p:attrName>
                                        </p:attrNameLst>
                                      </p:cBhvr>
                                      <p:tavLst>
                                        <p:tav tm="0">
                                          <p:val>
                                            <p:fltVal val="0"/>
                                          </p:val>
                                        </p:tav>
                                        <p:tav tm="100000">
                                          <p:val>
                                            <p:strVal val="#ppt_w"/>
                                          </p:val>
                                        </p:tav>
                                      </p:tavLst>
                                    </p:anim>
                                    <p:anim calcmode="lin" valueType="num">
                                      <p:cBhvr>
                                        <p:cTn id="23" dur="500" fill="hold"/>
                                        <p:tgtEl>
                                          <p:spTgt spid="35846"/>
                                        </p:tgtEl>
                                        <p:attrNameLst>
                                          <p:attrName>ppt_h</p:attrName>
                                        </p:attrNameLst>
                                      </p:cBhvr>
                                      <p:tavLst>
                                        <p:tav tm="0">
                                          <p:val>
                                            <p:fltVal val="0"/>
                                          </p:val>
                                        </p:tav>
                                        <p:tav tm="100000">
                                          <p:val>
                                            <p:strVal val="#ppt_h"/>
                                          </p:val>
                                        </p:tav>
                                      </p:tavLst>
                                    </p:anim>
                                    <p:animEffect transition="in" filter="fade">
                                      <p:cBhvr>
                                        <p:cTn id="24"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Women in Act 1</a:t>
            </a:r>
            <a:endParaRPr lang="en-US" b="1" dirty="0"/>
          </a:p>
        </p:txBody>
      </p:sp>
      <p:sp>
        <p:nvSpPr>
          <p:cNvPr id="3" name="Content Placeholder 2"/>
          <p:cNvSpPr>
            <a:spLocks noGrp="1"/>
          </p:cNvSpPr>
          <p:nvPr>
            <p:ph idx="1"/>
          </p:nvPr>
        </p:nvSpPr>
        <p:spPr>
          <a:xfrm>
            <a:off x="0" y="1219200"/>
            <a:ext cx="9144000" cy="1981200"/>
          </a:xfrm>
        </p:spPr>
        <p:txBody>
          <a:bodyPr/>
          <a:lstStyle/>
          <a:p>
            <a:pPr algn="ctr">
              <a:buNone/>
            </a:pPr>
            <a:r>
              <a:rPr lang="en-GB" dirty="0" smtClean="0"/>
              <a:t>	How are women in Act 1 shown to have the “upper hand”? </a:t>
            </a:r>
            <a:r>
              <a:rPr lang="en-GB" sz="2800" dirty="0" smtClean="0"/>
              <a:t>(Explore more than simply what happens on stage.) </a:t>
            </a:r>
            <a:endParaRPr lang="en-US" sz="2800" dirty="0" smtClean="0"/>
          </a:p>
          <a:p>
            <a:pPr>
              <a:buNone/>
            </a:pPr>
            <a:endParaRPr lang="en-US" dirty="0"/>
          </a:p>
        </p:txBody>
      </p:sp>
      <p:pic>
        <p:nvPicPr>
          <p:cNvPr id="1026" name="Picture 2" descr="http://2.bp.blogspot.com/_z0sr3OpRsMw/TQy8pAYToQI/AAAAAAAACxs/yBHh_ZPklw8/s1600/earnest-bedford-brian.jpg"/>
          <p:cNvPicPr>
            <a:picLocks noChangeAspect="1" noChangeArrowheads="1"/>
          </p:cNvPicPr>
          <p:nvPr/>
        </p:nvPicPr>
        <p:blipFill>
          <a:blip r:embed="rId2" cstate="print"/>
          <a:srcRect/>
          <a:stretch>
            <a:fillRect/>
          </a:stretch>
        </p:blipFill>
        <p:spPr bwMode="auto">
          <a:xfrm>
            <a:off x="0" y="3114675"/>
            <a:ext cx="2857500" cy="37433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Oscar Wilde’s Society</a:t>
            </a:r>
            <a:endParaRPr lang="en-US" b="1" dirty="0"/>
          </a:p>
        </p:txBody>
      </p:sp>
      <p:sp>
        <p:nvSpPr>
          <p:cNvPr id="3" name="Content Placeholder 2"/>
          <p:cNvSpPr>
            <a:spLocks noGrp="1"/>
          </p:cNvSpPr>
          <p:nvPr>
            <p:ph idx="1"/>
          </p:nvPr>
        </p:nvSpPr>
        <p:spPr>
          <a:xfrm>
            <a:off x="457200" y="1219200"/>
            <a:ext cx="8229600" cy="4525963"/>
          </a:xfrm>
        </p:spPr>
        <p:txBody>
          <a:bodyPr/>
          <a:lstStyle/>
          <a:p>
            <a:pPr algn="ctr">
              <a:buNone/>
            </a:pPr>
            <a:r>
              <a:rPr lang="en-GB" sz="2800" dirty="0" smtClean="0"/>
              <a:t>	What ideas do you gain about ‘society’ from your reading of the first Act? </a:t>
            </a:r>
          </a:p>
          <a:p>
            <a:pPr algn="ctr">
              <a:buNone/>
            </a:pPr>
            <a:r>
              <a:rPr lang="en-GB" sz="2800" dirty="0" smtClean="0"/>
              <a:t>Find quotations relating to status, behaviour and morality, and culture.</a:t>
            </a:r>
            <a:endParaRPr lang="en-US" sz="2800" b="1" dirty="0" smtClean="0"/>
          </a:p>
          <a:p>
            <a:pPr>
              <a:buNone/>
            </a:pPr>
            <a:endParaRPr lang="en-US" dirty="0"/>
          </a:p>
        </p:txBody>
      </p:sp>
      <p:pic>
        <p:nvPicPr>
          <p:cNvPr id="4" name="Picture 4" descr="http://1.bp.blogspot.com/-VqByJdtYzSs/TZesQZmq_nI/AAAAAAAAAf0/-6Zjtx9JmI4/s400/Maggie%252BSmith%252BBracknell.jpg"/>
          <p:cNvPicPr>
            <a:picLocks noChangeAspect="1" noChangeArrowheads="1"/>
          </p:cNvPicPr>
          <p:nvPr/>
        </p:nvPicPr>
        <p:blipFill>
          <a:blip r:embed="rId2" cstate="print"/>
          <a:srcRect/>
          <a:stretch>
            <a:fillRect/>
          </a:stretch>
        </p:blipFill>
        <p:spPr bwMode="auto">
          <a:xfrm>
            <a:off x="0" y="3407050"/>
            <a:ext cx="3381376" cy="34509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2060"/>
                </a:solidFill>
              </a:rPr>
              <a:t>End of Act 1 – Dramatic Tension</a:t>
            </a:r>
            <a:endParaRPr lang="en-US" b="1" dirty="0">
              <a:solidFill>
                <a:srgbClr val="002060"/>
              </a:solidFill>
            </a:endParaRPr>
          </a:p>
        </p:txBody>
      </p:sp>
      <p:sp>
        <p:nvSpPr>
          <p:cNvPr id="4" name="TextBox 3"/>
          <p:cNvSpPr txBox="1"/>
          <p:nvPr/>
        </p:nvSpPr>
        <p:spPr>
          <a:xfrm>
            <a:off x="0" y="762000"/>
            <a:ext cx="9144000" cy="1200329"/>
          </a:xfrm>
          <a:prstGeom prst="rect">
            <a:avLst/>
          </a:prstGeom>
          <a:noFill/>
        </p:spPr>
        <p:txBody>
          <a:bodyPr wrap="square" rtlCol="0">
            <a:spAutoFit/>
          </a:bodyPr>
          <a:lstStyle/>
          <a:p>
            <a:r>
              <a:rPr lang="en-US" sz="2400" dirty="0" smtClean="0"/>
              <a:t>Many events have taken place in a short period of time by the end of Act 1. How do the following act/facts “set up” the narrative for tension later in the play?:</a:t>
            </a:r>
            <a:endParaRPr lang="en-US" sz="2400" dirty="0"/>
          </a:p>
        </p:txBody>
      </p:sp>
      <p:sp>
        <p:nvSpPr>
          <p:cNvPr id="5" name="Rectangle 4"/>
          <p:cNvSpPr/>
          <p:nvPr/>
        </p:nvSpPr>
        <p:spPr>
          <a:xfrm>
            <a:off x="0" y="1981200"/>
            <a:ext cx="4572000" cy="830997"/>
          </a:xfrm>
          <a:prstGeom prst="rect">
            <a:avLst/>
          </a:prstGeom>
          <a:solidFill>
            <a:schemeClr val="accent2">
              <a:lumMod val="20000"/>
              <a:lumOff val="80000"/>
            </a:schemeClr>
          </a:solidFill>
        </p:spPr>
        <p:txBody>
          <a:bodyPr>
            <a:spAutoFit/>
          </a:bodyPr>
          <a:lstStyle/>
          <a:p>
            <a:r>
              <a:rPr lang="en-US" sz="2400" dirty="0" smtClean="0">
                <a:latin typeface="Trebuchet MS" pitchFamily="34" charset="0"/>
              </a:rPr>
              <a:t>Lady Bracknell  </a:t>
            </a:r>
            <a:r>
              <a:rPr lang="en-US" sz="1200" dirty="0" smtClean="0">
                <a:latin typeface="Trebuchet MS" pitchFamily="34" charset="0"/>
              </a:rPr>
              <a:t>(</a:t>
            </a:r>
            <a:r>
              <a:rPr lang="en-US" sz="1200" dirty="0" err="1" smtClean="0">
                <a:latin typeface="Trebuchet MS" pitchFamily="34" charset="0"/>
              </a:rPr>
              <a:t>Gwendolen’s</a:t>
            </a:r>
            <a:r>
              <a:rPr lang="en-US" sz="1200" dirty="0" smtClean="0">
                <a:latin typeface="Trebuchet MS" pitchFamily="34" charset="0"/>
              </a:rPr>
              <a:t> Mother)</a:t>
            </a:r>
            <a:r>
              <a:rPr lang="en-US" sz="2400" dirty="0" smtClean="0">
                <a:latin typeface="Trebuchet MS" pitchFamily="34" charset="0"/>
              </a:rPr>
              <a:t>, objecting to “Jack’s origins”. </a:t>
            </a:r>
            <a:endParaRPr lang="en-US" sz="2400" dirty="0"/>
          </a:p>
        </p:txBody>
      </p:sp>
      <p:sp>
        <p:nvSpPr>
          <p:cNvPr id="7" name="Rectangle 6"/>
          <p:cNvSpPr/>
          <p:nvPr/>
        </p:nvSpPr>
        <p:spPr>
          <a:xfrm>
            <a:off x="4876800" y="1676400"/>
            <a:ext cx="4267200" cy="800219"/>
          </a:xfrm>
          <a:prstGeom prst="rect">
            <a:avLst/>
          </a:prstGeom>
          <a:solidFill>
            <a:schemeClr val="accent4">
              <a:lumMod val="20000"/>
              <a:lumOff val="80000"/>
            </a:schemeClr>
          </a:solidFill>
        </p:spPr>
        <p:txBody>
          <a:bodyPr wrap="square">
            <a:spAutoFit/>
          </a:bodyPr>
          <a:lstStyle/>
          <a:p>
            <a:r>
              <a:rPr lang="en-US" sz="2300" dirty="0" smtClean="0">
                <a:latin typeface="Trebuchet MS" pitchFamily="34" charset="0"/>
              </a:rPr>
              <a:t>Jack’s “adoption” being found in a bag in Victoria Station</a:t>
            </a:r>
            <a:endParaRPr lang="en-US" sz="2300" dirty="0"/>
          </a:p>
        </p:txBody>
      </p:sp>
      <p:sp>
        <p:nvSpPr>
          <p:cNvPr id="10" name="Rectangle 9"/>
          <p:cNvSpPr/>
          <p:nvPr/>
        </p:nvSpPr>
        <p:spPr>
          <a:xfrm>
            <a:off x="228600" y="2971800"/>
            <a:ext cx="2895600" cy="1200329"/>
          </a:xfrm>
          <a:prstGeom prst="rect">
            <a:avLst/>
          </a:prstGeom>
          <a:solidFill>
            <a:schemeClr val="accent1">
              <a:lumMod val="20000"/>
              <a:lumOff val="80000"/>
            </a:schemeClr>
          </a:solidFill>
        </p:spPr>
        <p:txBody>
          <a:bodyPr wrap="square">
            <a:spAutoFit/>
          </a:bodyPr>
          <a:lstStyle/>
          <a:p>
            <a:r>
              <a:rPr lang="en-US" sz="2400" dirty="0" err="1" smtClean="0">
                <a:latin typeface="Trebuchet MS" pitchFamily="34" charset="0"/>
              </a:rPr>
              <a:t>Gwendolen’s</a:t>
            </a:r>
            <a:r>
              <a:rPr lang="en-US" sz="2400" dirty="0" smtClean="0">
                <a:latin typeface="Trebuchet MS" pitchFamily="34" charset="0"/>
              </a:rPr>
              <a:t> obsession with the name “Ernest”</a:t>
            </a:r>
            <a:endParaRPr lang="en-US" sz="2400" dirty="0"/>
          </a:p>
        </p:txBody>
      </p:sp>
      <p:sp>
        <p:nvSpPr>
          <p:cNvPr id="11" name="Rectangle 10"/>
          <p:cNvSpPr/>
          <p:nvPr/>
        </p:nvSpPr>
        <p:spPr>
          <a:xfrm>
            <a:off x="5562600" y="2590800"/>
            <a:ext cx="2895600" cy="461665"/>
          </a:xfrm>
          <a:prstGeom prst="rect">
            <a:avLst/>
          </a:prstGeom>
          <a:solidFill>
            <a:schemeClr val="accent6">
              <a:lumMod val="20000"/>
              <a:lumOff val="80000"/>
            </a:schemeClr>
          </a:solidFill>
        </p:spPr>
        <p:txBody>
          <a:bodyPr wrap="square">
            <a:spAutoFit/>
          </a:bodyPr>
          <a:lstStyle/>
          <a:p>
            <a:pPr algn="ctr"/>
            <a:r>
              <a:rPr lang="en-US" sz="2400" dirty="0" smtClean="0">
                <a:latin typeface="Trebuchet MS" pitchFamily="34" charset="0"/>
              </a:rPr>
              <a:t>“</a:t>
            </a:r>
            <a:r>
              <a:rPr lang="en-US" sz="2400" i="1" dirty="0" err="1" smtClean="0">
                <a:latin typeface="Trebuchet MS" pitchFamily="34" charset="0"/>
              </a:rPr>
              <a:t>Bunburying</a:t>
            </a:r>
            <a:r>
              <a:rPr lang="en-US" sz="2400" dirty="0" smtClean="0">
                <a:latin typeface="Trebuchet MS" pitchFamily="34" charset="0"/>
              </a:rPr>
              <a:t>”</a:t>
            </a:r>
            <a:endParaRPr lang="en-US" sz="2400" dirty="0"/>
          </a:p>
        </p:txBody>
      </p:sp>
      <p:sp>
        <p:nvSpPr>
          <p:cNvPr id="12" name="Rectangle 11"/>
          <p:cNvSpPr/>
          <p:nvPr/>
        </p:nvSpPr>
        <p:spPr>
          <a:xfrm>
            <a:off x="5486400" y="3200400"/>
            <a:ext cx="3657600" cy="1200329"/>
          </a:xfrm>
          <a:prstGeom prst="rect">
            <a:avLst/>
          </a:prstGeom>
          <a:solidFill>
            <a:schemeClr val="bg2">
              <a:lumMod val="90000"/>
            </a:schemeClr>
          </a:solidFill>
        </p:spPr>
        <p:txBody>
          <a:bodyPr wrap="square">
            <a:spAutoFit/>
          </a:bodyPr>
          <a:lstStyle/>
          <a:p>
            <a:r>
              <a:rPr lang="en-US" sz="2400" dirty="0" smtClean="0">
                <a:latin typeface="Trebuchet MS" pitchFamily="34" charset="0"/>
              </a:rPr>
              <a:t>Algernon reading his shirt cuff (last action in Scene 1)</a:t>
            </a:r>
            <a:endParaRPr lang="en-US" sz="2400" dirty="0"/>
          </a:p>
        </p:txBody>
      </p:sp>
      <p:sp>
        <p:nvSpPr>
          <p:cNvPr id="13" name="Rectangle 12"/>
          <p:cNvSpPr/>
          <p:nvPr/>
        </p:nvSpPr>
        <p:spPr>
          <a:xfrm>
            <a:off x="3352800" y="3276600"/>
            <a:ext cx="1828800" cy="461665"/>
          </a:xfrm>
          <a:prstGeom prst="rect">
            <a:avLst/>
          </a:prstGeom>
          <a:solidFill>
            <a:schemeClr val="accent5">
              <a:lumMod val="20000"/>
              <a:lumOff val="80000"/>
            </a:schemeClr>
          </a:solidFill>
        </p:spPr>
        <p:txBody>
          <a:bodyPr wrap="square">
            <a:spAutoFit/>
          </a:bodyPr>
          <a:lstStyle/>
          <a:p>
            <a:pPr algn="ctr"/>
            <a:r>
              <a:rPr lang="en-US" sz="2400" dirty="0" smtClean="0">
                <a:latin typeface="Trebuchet MS" pitchFamily="34" charset="0"/>
              </a:rPr>
              <a:t>Cecily</a:t>
            </a:r>
            <a:endParaRPr lang="en-US" sz="2400" dirty="0"/>
          </a:p>
        </p:txBody>
      </p:sp>
      <p:sp>
        <p:nvSpPr>
          <p:cNvPr id="14" name="TextBox 13"/>
          <p:cNvSpPr txBox="1"/>
          <p:nvPr/>
        </p:nvSpPr>
        <p:spPr>
          <a:xfrm>
            <a:off x="0" y="4765119"/>
            <a:ext cx="9144000" cy="2092881"/>
          </a:xfrm>
          <a:prstGeom prst="rect">
            <a:avLst/>
          </a:prstGeom>
          <a:noFill/>
          <a:ln w="63500">
            <a:solidFill>
              <a:schemeClr val="tx1"/>
            </a:solidFill>
            <a:prstDash val="dash"/>
          </a:ln>
        </p:spPr>
        <p:txBody>
          <a:bodyPr wrap="square" rtlCol="0">
            <a:spAutoFit/>
          </a:bodyPr>
          <a:lstStyle/>
          <a:p>
            <a:r>
              <a:rPr lang="en-US" sz="2600" dirty="0" smtClean="0"/>
              <a:t>Explain the significance of your given term.</a:t>
            </a:r>
          </a:p>
          <a:p>
            <a:r>
              <a:rPr lang="en-US" sz="2600" dirty="0" smtClean="0"/>
              <a:t>Outline: </a:t>
            </a:r>
            <a:r>
              <a:rPr lang="en-US" sz="2600" dirty="0" err="1" smtClean="0"/>
              <a:t>i</a:t>
            </a:r>
            <a:r>
              <a:rPr lang="en-US" sz="2600" dirty="0" smtClean="0"/>
              <a:t>)The </a:t>
            </a:r>
            <a:r>
              <a:rPr lang="en-US" sz="2600" u="sng" dirty="0" smtClean="0"/>
              <a:t>meaning</a:t>
            </a:r>
            <a:r>
              <a:rPr lang="en-US" sz="2600" dirty="0" smtClean="0"/>
              <a:t> of the term/phrase, ii) the </a:t>
            </a:r>
            <a:r>
              <a:rPr lang="en-US" sz="2600" u="sng" dirty="0" smtClean="0"/>
              <a:t>context</a:t>
            </a:r>
            <a:r>
              <a:rPr lang="en-US" sz="2600" dirty="0" smtClean="0"/>
              <a:t> of the phrase, iii) the implications of the term phrase, and iv) predict what will happen in Acts 2 and 3 as a result of this term/phrase.</a:t>
            </a:r>
          </a:p>
          <a:p>
            <a:r>
              <a:rPr lang="en-US" sz="2600" dirty="0" smtClean="0"/>
              <a:t>You must speak for </a:t>
            </a:r>
            <a:r>
              <a:rPr lang="en-US" sz="2600" b="1" u="sng" dirty="0" smtClean="0"/>
              <a:t>one minute</a:t>
            </a:r>
            <a:endParaRPr lang="en-US" sz="26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Act 2: Cecily</a:t>
            </a:r>
            <a:endParaRPr lang="en-US" dirty="0">
              <a:latin typeface="Trebuchet MS" pitchFamily="34" charset="0"/>
            </a:endParaRPr>
          </a:p>
        </p:txBody>
      </p:sp>
      <p:sp>
        <p:nvSpPr>
          <p:cNvPr id="3" name="Content Placeholder 2"/>
          <p:cNvSpPr>
            <a:spLocks noGrp="1"/>
          </p:cNvSpPr>
          <p:nvPr>
            <p:ph idx="1"/>
          </p:nvPr>
        </p:nvSpPr>
        <p:spPr>
          <a:xfrm>
            <a:off x="-304800" y="1143001"/>
            <a:ext cx="9448800" cy="761999"/>
          </a:xfrm>
          <a:solidFill>
            <a:schemeClr val="accent5">
              <a:lumMod val="20000"/>
              <a:lumOff val="80000"/>
            </a:schemeClr>
          </a:solidFill>
        </p:spPr>
        <p:txBody>
          <a:bodyPr>
            <a:normAutofit lnSpcReduction="10000"/>
          </a:bodyPr>
          <a:lstStyle/>
          <a:p>
            <a:pPr>
              <a:buNone/>
            </a:pPr>
            <a:r>
              <a:rPr lang="en-US" sz="2400" b="1" dirty="0" smtClean="0">
                <a:latin typeface="Trebuchet MS" pitchFamily="34" charset="0"/>
              </a:rPr>
              <a:t>	Read pages 21 to the top of page 22 (until “I don’t see why you should keep a diary at all”) </a:t>
            </a:r>
            <a:r>
              <a:rPr lang="en-US" sz="2400" b="1" dirty="0" smtClean="0">
                <a:solidFill>
                  <a:srgbClr val="C00000"/>
                </a:solidFill>
                <a:latin typeface="Trebuchet MS" pitchFamily="34" charset="0"/>
              </a:rPr>
              <a:t>WE MEET CECILY</a:t>
            </a:r>
            <a:endParaRPr lang="en-US" sz="2400" b="1" dirty="0">
              <a:solidFill>
                <a:srgbClr val="C00000"/>
              </a:solidFill>
              <a:latin typeface="Trebuchet MS" pitchFamily="34" charset="0"/>
            </a:endParaRPr>
          </a:p>
        </p:txBody>
      </p:sp>
      <p:sp>
        <p:nvSpPr>
          <p:cNvPr id="4" name="Rectangle 3"/>
          <p:cNvSpPr/>
          <p:nvPr/>
        </p:nvSpPr>
        <p:spPr>
          <a:xfrm>
            <a:off x="2133600" y="1828800"/>
            <a:ext cx="6838732" cy="492443"/>
          </a:xfrm>
          <a:prstGeom prst="rect">
            <a:avLst/>
          </a:prstGeom>
        </p:spPr>
        <p:txBody>
          <a:bodyPr wrap="none">
            <a:spAutoFit/>
          </a:bodyPr>
          <a:lstStyle/>
          <a:p>
            <a:r>
              <a:rPr lang="en-US" sz="2600" b="1" dirty="0" smtClean="0">
                <a:solidFill>
                  <a:schemeClr val="accent6">
                    <a:lumMod val="75000"/>
                  </a:schemeClr>
                </a:solidFill>
                <a:effectLst>
                  <a:outerShdw blurRad="38100" dist="38100" dir="2700000" algn="tl">
                    <a:srgbClr val="000000">
                      <a:alpha val="43137"/>
                    </a:srgbClr>
                  </a:outerShdw>
                </a:effectLst>
                <a:latin typeface="Trebuchet MS" pitchFamily="34" charset="0"/>
              </a:rPr>
              <a:t>How do Miss Prism and Cecily regard Jack?</a:t>
            </a:r>
            <a:endParaRPr lang="en-US" sz="2600" b="1" dirty="0">
              <a:solidFill>
                <a:schemeClr val="accent6">
                  <a:lumMod val="75000"/>
                </a:schemeClr>
              </a:solidFill>
              <a:effectLst>
                <a:outerShdw blurRad="38100" dist="38100" dir="2700000" algn="tl">
                  <a:srgbClr val="000000">
                    <a:alpha val="43137"/>
                  </a:srgbClr>
                </a:outerShdw>
              </a:effectLst>
              <a:latin typeface="Trebuchet MS" pitchFamily="34" charset="0"/>
            </a:endParaRPr>
          </a:p>
        </p:txBody>
      </p:sp>
      <p:sp>
        <p:nvSpPr>
          <p:cNvPr id="5" name="Rectangle 4"/>
          <p:cNvSpPr/>
          <p:nvPr/>
        </p:nvSpPr>
        <p:spPr>
          <a:xfrm>
            <a:off x="304800" y="2286000"/>
            <a:ext cx="6853736" cy="492443"/>
          </a:xfrm>
          <a:prstGeom prst="rect">
            <a:avLst/>
          </a:prstGeom>
        </p:spPr>
        <p:txBody>
          <a:bodyPr wrap="none">
            <a:spAutoFit/>
          </a:bodyPr>
          <a:lstStyle/>
          <a:p>
            <a:r>
              <a:rPr lang="en-US" sz="2600" b="1" dirty="0" smtClean="0">
                <a:solidFill>
                  <a:schemeClr val="accent4">
                    <a:lumMod val="60000"/>
                    <a:lumOff val="40000"/>
                  </a:schemeClr>
                </a:solidFill>
                <a:effectLst>
                  <a:outerShdw blurRad="38100" dist="38100" dir="2700000" algn="tl">
                    <a:srgbClr val="000000">
                      <a:alpha val="43137"/>
                    </a:srgbClr>
                  </a:outerShdw>
                </a:effectLst>
                <a:latin typeface="Trebuchet MS" pitchFamily="34" charset="0"/>
              </a:rPr>
              <a:t>What is Miss Prism’s relationship to Cecily?</a:t>
            </a:r>
            <a:endParaRPr lang="en-US" sz="2600" b="1" dirty="0">
              <a:solidFill>
                <a:schemeClr val="accent4">
                  <a:lumMod val="60000"/>
                  <a:lumOff val="40000"/>
                </a:schemeClr>
              </a:solidFill>
              <a:effectLst>
                <a:outerShdw blurRad="38100" dist="38100" dir="2700000" algn="tl">
                  <a:srgbClr val="000000">
                    <a:alpha val="43137"/>
                  </a:srgbClr>
                </a:outerShdw>
              </a:effectLst>
              <a:latin typeface="Trebuchet MS" pitchFamily="34" charset="0"/>
            </a:endParaRPr>
          </a:p>
        </p:txBody>
      </p:sp>
      <p:sp>
        <p:nvSpPr>
          <p:cNvPr id="7" name="Rectangle 6"/>
          <p:cNvSpPr/>
          <p:nvPr/>
        </p:nvSpPr>
        <p:spPr>
          <a:xfrm>
            <a:off x="1838795" y="2743200"/>
            <a:ext cx="7305205" cy="492443"/>
          </a:xfrm>
          <a:prstGeom prst="rect">
            <a:avLst/>
          </a:prstGeom>
        </p:spPr>
        <p:txBody>
          <a:bodyPr wrap="none">
            <a:spAutoFit/>
          </a:bodyPr>
          <a:lstStyle/>
          <a:p>
            <a:r>
              <a:rPr lang="en-US" sz="2600" b="1" dirty="0" smtClean="0">
                <a:solidFill>
                  <a:schemeClr val="accent2">
                    <a:lumMod val="75000"/>
                  </a:schemeClr>
                </a:solidFill>
                <a:latin typeface="Trebuchet MS" pitchFamily="34" charset="0"/>
              </a:rPr>
              <a:t>How do Miss Prism and Cecily regard Earnest?</a:t>
            </a:r>
            <a:endParaRPr lang="en-US" sz="2600" b="1" dirty="0">
              <a:solidFill>
                <a:schemeClr val="accent2">
                  <a:lumMod val="75000"/>
                </a:schemeClr>
              </a:solidFill>
              <a:latin typeface="Trebuchet MS" pitchFamily="34" charset="0"/>
            </a:endParaRPr>
          </a:p>
        </p:txBody>
      </p:sp>
      <p:sp>
        <p:nvSpPr>
          <p:cNvPr id="9" name="Content Placeholder 2"/>
          <p:cNvSpPr txBox="1">
            <a:spLocks/>
          </p:cNvSpPr>
          <p:nvPr/>
        </p:nvSpPr>
        <p:spPr>
          <a:xfrm>
            <a:off x="-304800" y="3352800"/>
            <a:ext cx="9448800" cy="1143000"/>
          </a:xfrm>
          <a:prstGeom prst="rect">
            <a:avLst/>
          </a:prstGeom>
          <a:solidFill>
            <a:schemeClr val="accent3">
              <a:lumMod val="20000"/>
              <a:lumOff val="80000"/>
            </a:schemeClr>
          </a:solidFill>
        </p:spPr>
        <p:txBody>
          <a:bodyPr vert="horz" lIns="91440" tIns="45720" rIns="91440" bIns="45720" rtlCol="0">
            <a:noAutofit/>
          </a:bodyPr>
          <a:lstStyle/>
          <a:p>
            <a:pPr marL="342900" lvl="0" indent="-342900">
              <a:spcBef>
                <a:spcPct val="20000"/>
              </a:spcBef>
            </a:pPr>
            <a:r>
              <a:rPr kumimoji="0" lang="en-US" sz="2400" b="1" i="0" u="none" strike="noStrike" kern="1200" cap="none" spc="0" normalizeH="0" baseline="0" noProof="0" dirty="0" smtClean="0">
                <a:ln>
                  <a:noFill/>
                </a:ln>
                <a:solidFill>
                  <a:schemeClr val="tx1"/>
                </a:solidFill>
                <a:effectLst/>
                <a:uLnTx/>
                <a:uFillTx/>
                <a:latin typeface="Trebuchet MS" pitchFamily="34" charset="0"/>
              </a:rPr>
              <a:t>	Read from</a:t>
            </a:r>
            <a:r>
              <a:rPr kumimoji="0" lang="en-US" sz="2400" b="1" i="0" u="none" strike="noStrike" kern="1200" cap="none" spc="0" normalizeH="0" noProof="0" dirty="0" smtClean="0">
                <a:ln>
                  <a:noFill/>
                </a:ln>
                <a:solidFill>
                  <a:schemeClr val="tx1"/>
                </a:solidFill>
                <a:effectLst/>
                <a:uLnTx/>
                <a:uFillTx/>
                <a:latin typeface="Trebuchet MS" pitchFamily="34" charset="0"/>
              </a:rPr>
              <a:t> the top of page 22 to </a:t>
            </a:r>
            <a:r>
              <a:rPr kumimoji="0" lang="en-US" sz="2400" b="1" i="0" u="none" strike="noStrike" kern="1200" cap="none" spc="0" normalizeH="0" baseline="0" noProof="0" dirty="0" smtClean="0">
                <a:ln>
                  <a:noFill/>
                </a:ln>
                <a:solidFill>
                  <a:schemeClr val="tx1"/>
                </a:solidFill>
                <a:effectLst/>
                <a:uLnTx/>
                <a:uFillTx/>
                <a:latin typeface="Trebuchet MS" pitchFamily="34" charset="0"/>
              </a:rPr>
              <a:t>the</a:t>
            </a:r>
            <a:r>
              <a:rPr kumimoji="0" lang="en-US" sz="2400" b="1" i="0" u="none" strike="noStrike" kern="1200" cap="none" spc="0" normalizeH="0" noProof="0" dirty="0" smtClean="0">
                <a:ln>
                  <a:noFill/>
                </a:ln>
                <a:solidFill>
                  <a:schemeClr val="tx1"/>
                </a:solidFill>
                <a:effectLst/>
                <a:uLnTx/>
                <a:uFillTx/>
                <a:latin typeface="Trebuchet MS" pitchFamily="34" charset="0"/>
              </a:rPr>
              <a:t> top of page 26 (until “Perhaps she followed us to the schools”) </a:t>
            </a:r>
            <a:r>
              <a:rPr lang="en-US" sz="2400" b="1" dirty="0" smtClean="0">
                <a:solidFill>
                  <a:srgbClr val="C00000"/>
                </a:solidFill>
                <a:latin typeface="Trebuchet MS" pitchFamily="34" charset="0"/>
              </a:rPr>
              <a:t>CECILY MEETS “EARNEST” (ALGERNON)</a:t>
            </a:r>
            <a:endParaRPr kumimoji="0" lang="en-US" sz="2400" b="1" i="0" u="none" strike="noStrike" kern="1200" cap="none" spc="0" normalizeH="0" baseline="0" noProof="0" dirty="0">
              <a:ln>
                <a:noFill/>
              </a:ln>
              <a:solidFill>
                <a:schemeClr val="tx1"/>
              </a:solidFill>
              <a:effectLst/>
              <a:uLnTx/>
              <a:uFillTx/>
              <a:latin typeface="Trebuchet MS" pitchFamily="34" charset="0"/>
            </a:endParaRPr>
          </a:p>
        </p:txBody>
      </p:sp>
      <p:sp>
        <p:nvSpPr>
          <p:cNvPr id="10" name="Rectangle 9"/>
          <p:cNvSpPr/>
          <p:nvPr/>
        </p:nvSpPr>
        <p:spPr>
          <a:xfrm>
            <a:off x="0" y="4724400"/>
            <a:ext cx="3320140" cy="492443"/>
          </a:xfrm>
          <a:prstGeom prst="rect">
            <a:avLst/>
          </a:prstGeom>
        </p:spPr>
        <p:txBody>
          <a:bodyPr wrap="none">
            <a:spAutoFit/>
          </a:bodyPr>
          <a:lstStyle/>
          <a:p>
            <a:r>
              <a:rPr lang="en-US" sz="2600" b="1" dirty="0" smtClean="0">
                <a:solidFill>
                  <a:schemeClr val="tx2">
                    <a:lumMod val="75000"/>
                  </a:schemeClr>
                </a:solidFill>
                <a:effectLst>
                  <a:outerShdw blurRad="38100" dist="38100" dir="2700000" algn="tl">
                    <a:srgbClr val="000000">
                      <a:alpha val="43137"/>
                    </a:srgbClr>
                  </a:outerShdw>
                </a:effectLst>
                <a:latin typeface="Trebuchet MS" pitchFamily="34" charset="0"/>
              </a:rPr>
              <a:t>Who is Dr Chasuble?</a:t>
            </a:r>
            <a:endParaRPr lang="en-US" sz="2600" b="1" dirty="0">
              <a:solidFill>
                <a:schemeClr val="tx2">
                  <a:lumMod val="75000"/>
                </a:schemeClr>
              </a:solidFill>
              <a:effectLst>
                <a:outerShdw blurRad="38100" dist="38100" dir="2700000" algn="tl">
                  <a:srgbClr val="000000">
                    <a:alpha val="43137"/>
                  </a:srgbClr>
                </a:outerShdw>
              </a:effectLst>
              <a:latin typeface="Trebuchet MS" pitchFamily="34" charset="0"/>
            </a:endParaRPr>
          </a:p>
        </p:txBody>
      </p:sp>
      <p:sp>
        <p:nvSpPr>
          <p:cNvPr id="11" name="Rectangle 10"/>
          <p:cNvSpPr/>
          <p:nvPr/>
        </p:nvSpPr>
        <p:spPr>
          <a:xfrm>
            <a:off x="863335" y="5410200"/>
            <a:ext cx="8280665" cy="492443"/>
          </a:xfrm>
          <a:prstGeom prst="rect">
            <a:avLst/>
          </a:prstGeom>
        </p:spPr>
        <p:txBody>
          <a:bodyPr wrap="none">
            <a:spAutoFit/>
          </a:bodyPr>
          <a:lstStyle/>
          <a:p>
            <a:r>
              <a:rPr lang="en-US" sz="2600" b="1" dirty="0" smtClean="0">
                <a:solidFill>
                  <a:schemeClr val="accent2">
                    <a:lumMod val="75000"/>
                  </a:schemeClr>
                </a:solidFill>
                <a:effectLst>
                  <a:outerShdw blurRad="38100" dist="38100" dir="2700000" algn="tl">
                    <a:srgbClr val="000000">
                      <a:alpha val="43137"/>
                    </a:srgbClr>
                  </a:outerShdw>
                </a:effectLst>
                <a:latin typeface="Trebuchet MS" pitchFamily="34" charset="0"/>
              </a:rPr>
              <a:t>How does Algernon </a:t>
            </a:r>
            <a:r>
              <a:rPr lang="en-US" dirty="0" smtClean="0">
                <a:solidFill>
                  <a:schemeClr val="accent2">
                    <a:lumMod val="75000"/>
                  </a:schemeClr>
                </a:solidFill>
                <a:effectLst>
                  <a:outerShdw blurRad="38100" dist="38100" dir="2700000" algn="tl">
                    <a:srgbClr val="000000">
                      <a:alpha val="43137"/>
                    </a:srgbClr>
                  </a:outerShdw>
                </a:effectLst>
                <a:latin typeface="Trebuchet MS" pitchFamily="34" charset="0"/>
              </a:rPr>
              <a:t>(pretending to be Earnest) </a:t>
            </a:r>
            <a:r>
              <a:rPr lang="en-US" sz="2400" dirty="0" smtClean="0">
                <a:solidFill>
                  <a:schemeClr val="accent2">
                    <a:lumMod val="75000"/>
                  </a:schemeClr>
                </a:solidFill>
                <a:effectLst>
                  <a:outerShdw blurRad="38100" dist="38100" dir="2700000" algn="tl">
                    <a:srgbClr val="000000">
                      <a:alpha val="43137"/>
                    </a:srgbClr>
                  </a:outerShdw>
                </a:effectLst>
                <a:latin typeface="Trebuchet MS" pitchFamily="34" charset="0"/>
              </a:rPr>
              <a:t>speak to Cecily?</a:t>
            </a:r>
            <a:endParaRPr lang="en-US" dirty="0">
              <a:solidFill>
                <a:schemeClr val="accent2">
                  <a:lumMod val="75000"/>
                </a:schemeClr>
              </a:solidFill>
              <a:effectLst>
                <a:outerShdw blurRad="38100" dist="38100" dir="2700000" algn="tl">
                  <a:srgbClr val="000000">
                    <a:alpha val="43137"/>
                  </a:srgbClr>
                </a:outerShdw>
              </a:effectLst>
              <a:latin typeface="Trebuchet MS" pitchFamily="34" charset="0"/>
            </a:endParaRPr>
          </a:p>
        </p:txBody>
      </p:sp>
      <p:sp>
        <p:nvSpPr>
          <p:cNvPr id="12" name="Rectangle 11"/>
          <p:cNvSpPr/>
          <p:nvPr/>
        </p:nvSpPr>
        <p:spPr>
          <a:xfrm>
            <a:off x="381000" y="5943600"/>
            <a:ext cx="5762347" cy="492443"/>
          </a:xfrm>
          <a:prstGeom prst="rect">
            <a:avLst/>
          </a:prstGeom>
        </p:spPr>
        <p:txBody>
          <a:bodyPr wrap="none">
            <a:spAutoFit/>
          </a:bodyPr>
          <a:lstStyle/>
          <a:p>
            <a:r>
              <a:rPr lang="en-US" sz="2600" b="1" dirty="0" smtClean="0">
                <a:solidFill>
                  <a:srgbClr val="FF3399"/>
                </a:solidFill>
                <a:effectLst>
                  <a:outerShdw blurRad="38100" dist="38100" dir="2700000" algn="tl">
                    <a:srgbClr val="000000">
                      <a:alpha val="43137"/>
                    </a:srgbClr>
                  </a:outerShdw>
                </a:effectLst>
                <a:latin typeface="Trebuchet MS" pitchFamily="34" charset="0"/>
              </a:rPr>
              <a:t>How does Cecily speak to Algernon?</a:t>
            </a:r>
            <a:endParaRPr lang="en-US" dirty="0">
              <a:solidFill>
                <a:srgbClr val="FF3399"/>
              </a:solidFill>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animBg="1"/>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WHAT IS THE SIGNIFICANCE</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295400"/>
            <a:ext cx="8229600" cy="1752600"/>
          </a:xfrm>
        </p:spPr>
        <p:txBody>
          <a:bodyPr/>
          <a:lstStyle/>
          <a:p>
            <a:pPr algn="ctr">
              <a:buNone/>
            </a:pPr>
            <a:r>
              <a:rPr lang="en-US" i="1" dirty="0" smtClean="0"/>
              <a:t>“I hope you have not been leading a double life, pretending to be wicked and being really good all the time. That would be hypocrisy”.</a:t>
            </a:r>
          </a:p>
          <a:p>
            <a:pPr algn="ctr">
              <a:buNone/>
            </a:pPr>
            <a:endParaRPr lang="en-US" i="1" dirty="0"/>
          </a:p>
        </p:txBody>
      </p:sp>
      <p:pic>
        <p:nvPicPr>
          <p:cNvPr id="4" name="Picture 2" descr="http://www.rocketnorton.com/EarnestTitle-l.jpg"/>
          <p:cNvPicPr>
            <a:picLocks noChangeAspect="1" noChangeArrowheads="1"/>
          </p:cNvPicPr>
          <p:nvPr/>
        </p:nvPicPr>
        <p:blipFill>
          <a:blip r:embed="rId2" cstate="print"/>
          <a:srcRect/>
          <a:stretch>
            <a:fillRect/>
          </a:stretch>
        </p:blipFill>
        <p:spPr bwMode="auto">
          <a:xfrm>
            <a:off x="4953000" y="3496235"/>
            <a:ext cx="4191000" cy="3361765"/>
          </a:xfrm>
          <a:prstGeom prst="rect">
            <a:avLst/>
          </a:prstGeom>
          <a:noFill/>
          <a:ln>
            <a:solidFill>
              <a:schemeClr val="accent1"/>
            </a:solidFill>
          </a:ln>
        </p:spPr>
      </p:pic>
      <p:sp>
        <p:nvSpPr>
          <p:cNvPr id="5" name="TextBox 4"/>
          <p:cNvSpPr txBox="1"/>
          <p:nvPr/>
        </p:nvSpPr>
        <p:spPr>
          <a:xfrm>
            <a:off x="838200" y="4114800"/>
            <a:ext cx="3657600" cy="1938992"/>
          </a:xfrm>
          <a:prstGeom prst="rect">
            <a:avLst/>
          </a:prstGeom>
          <a:noFill/>
        </p:spPr>
        <p:txBody>
          <a:bodyPr wrap="square" rtlCol="0">
            <a:spAutoFit/>
          </a:bodyPr>
          <a:lstStyle/>
          <a:p>
            <a:pPr algn="ctr"/>
            <a:r>
              <a:rPr lang="en-US" sz="2400" dirty="0" smtClean="0">
                <a:solidFill>
                  <a:schemeClr val="bg1">
                    <a:lumMod val="65000"/>
                  </a:schemeClr>
                </a:solidFill>
              </a:rPr>
              <a:t>Who said this to whom? Context of the quote? Why is this dramatic irony? Why is this quote meaningful in terms of the whole play? </a:t>
            </a:r>
            <a:endParaRPr lang="en-US" sz="24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8200" y="685800"/>
          <a:ext cx="7239000" cy="1600200"/>
        </p:xfrm>
        <a:graphic>
          <a:graphicData uri="http://schemas.openxmlformats.org/drawingml/2006/table">
            <a:tbl>
              <a:tblPr/>
              <a:tblGrid>
                <a:gridCol w="4232031"/>
                <a:gridCol w="3006969"/>
              </a:tblGrid>
              <a:tr h="1600200">
                <a:tc>
                  <a:txBody>
                    <a:bodyPr/>
                    <a:lstStyle/>
                    <a:p>
                      <a:pPr marL="0" marR="0">
                        <a:spcBef>
                          <a:spcPts val="0"/>
                        </a:spcBef>
                        <a:spcAft>
                          <a:spcPts val="0"/>
                        </a:spcAft>
                      </a:pPr>
                      <a:r>
                        <a:rPr lang="en-US" sz="2600" b="1" dirty="0">
                          <a:latin typeface="Verdana"/>
                          <a:ea typeface="Times New Roman"/>
                          <a:cs typeface="Tahoma"/>
                        </a:rPr>
                        <a:t>Three types of irony</a:t>
                      </a:r>
                      <a:r>
                        <a:rPr lang="en-US" sz="2600" dirty="0">
                          <a:latin typeface="Verdana"/>
                          <a:ea typeface="Times New Roman"/>
                          <a:cs typeface="Tahoma"/>
                        </a:rPr>
                        <a:t> </a:t>
                      </a:r>
                      <a:endParaRPr lang="en-US" sz="2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SzPts val="1000"/>
                        <a:buFont typeface="Symbol"/>
                        <a:buChar char=""/>
                        <a:tabLst>
                          <a:tab pos="457200" algn="l"/>
                        </a:tabLst>
                      </a:pPr>
                      <a:r>
                        <a:rPr lang="en-US" sz="2600" dirty="0">
                          <a:latin typeface="Verdana"/>
                          <a:ea typeface="Times New Roman"/>
                          <a:cs typeface="Tahoma"/>
                        </a:rPr>
                        <a:t>Verbal</a:t>
                      </a:r>
                      <a:r>
                        <a:rPr lang="en-US" sz="2600" dirty="0">
                          <a:latin typeface="Tahoma"/>
                          <a:ea typeface="Times New Roman"/>
                          <a:cs typeface="Times New Roman"/>
                        </a:rPr>
                        <a:t> </a:t>
                      </a:r>
                      <a:endParaRPr lang="en-US" sz="2600" dirty="0">
                        <a:latin typeface="Times New Roman"/>
                        <a:ea typeface="Times New Roman"/>
                      </a:endParaRPr>
                    </a:p>
                    <a:p>
                      <a:pPr marL="342900" marR="0" lvl="0" indent="-342900" algn="l">
                        <a:spcBef>
                          <a:spcPts val="0"/>
                        </a:spcBef>
                        <a:spcAft>
                          <a:spcPts val="0"/>
                        </a:spcAft>
                        <a:buSzPts val="1000"/>
                        <a:buFont typeface="Symbol"/>
                        <a:buChar char=""/>
                        <a:tabLst>
                          <a:tab pos="457200" algn="l"/>
                        </a:tabLst>
                      </a:pPr>
                      <a:r>
                        <a:rPr lang="en-US" sz="2600" dirty="0">
                          <a:solidFill>
                            <a:srgbClr val="FF0000"/>
                          </a:solidFill>
                          <a:latin typeface="Verdana"/>
                          <a:ea typeface="Times New Roman"/>
                          <a:cs typeface="Tahoma"/>
                        </a:rPr>
                        <a:t>Dramatic</a:t>
                      </a:r>
                      <a:r>
                        <a:rPr lang="en-US" sz="2600" dirty="0">
                          <a:solidFill>
                            <a:srgbClr val="FF0000"/>
                          </a:solidFill>
                          <a:latin typeface="Tahoma"/>
                          <a:ea typeface="Times New Roman"/>
                          <a:cs typeface="Times New Roman"/>
                        </a:rPr>
                        <a:t> </a:t>
                      </a:r>
                      <a:endParaRPr lang="en-US" sz="2600" dirty="0">
                        <a:solidFill>
                          <a:srgbClr val="FF0000"/>
                        </a:solidFill>
                        <a:latin typeface="Times New Roman"/>
                        <a:ea typeface="Times New Roman"/>
                      </a:endParaRPr>
                    </a:p>
                    <a:p>
                      <a:pPr marL="342900" marR="0" lvl="0" indent="-342900" algn="l">
                        <a:spcBef>
                          <a:spcPts val="0"/>
                        </a:spcBef>
                        <a:spcAft>
                          <a:spcPts val="0"/>
                        </a:spcAft>
                        <a:buSzPts val="1000"/>
                        <a:buFont typeface="Symbol"/>
                        <a:buChar char=""/>
                        <a:tabLst>
                          <a:tab pos="457200" algn="l"/>
                        </a:tabLst>
                      </a:pPr>
                      <a:r>
                        <a:rPr lang="en-US" sz="2600" dirty="0">
                          <a:latin typeface="Verdana"/>
                          <a:ea typeface="Times New Roman"/>
                          <a:cs typeface="Tahoma"/>
                        </a:rPr>
                        <a:t>Situational</a:t>
                      </a:r>
                      <a:r>
                        <a:rPr lang="en-US" sz="2600" dirty="0">
                          <a:latin typeface="Tahoma"/>
                          <a:ea typeface="Times New Roman"/>
                          <a:cs typeface="Times New Roman"/>
                        </a:rPr>
                        <a:t> </a:t>
                      </a:r>
                      <a:endParaRPr lang="en-US" sz="2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685800" y="2743200"/>
          <a:ext cx="7620000" cy="3291840"/>
        </p:xfrm>
        <a:graphic>
          <a:graphicData uri="http://schemas.openxmlformats.org/drawingml/2006/table">
            <a:tbl>
              <a:tblPr/>
              <a:tblGrid>
                <a:gridCol w="2618872"/>
                <a:gridCol w="5001128"/>
              </a:tblGrid>
              <a:tr h="0">
                <a:tc>
                  <a:txBody>
                    <a:bodyPr/>
                    <a:lstStyle/>
                    <a:p>
                      <a:pPr marL="0" marR="0">
                        <a:spcBef>
                          <a:spcPts val="0"/>
                        </a:spcBef>
                        <a:spcAft>
                          <a:spcPts val="0"/>
                        </a:spcAft>
                      </a:pPr>
                      <a:r>
                        <a:rPr lang="en-US" sz="2400" b="1" u="sng" dirty="0">
                          <a:solidFill>
                            <a:srgbClr val="FF0000"/>
                          </a:solidFill>
                          <a:latin typeface="Verdana"/>
                          <a:ea typeface="Times New Roman"/>
                          <a:cs typeface="Tahoma"/>
                        </a:rPr>
                        <a:t>Verbal Irony</a:t>
                      </a:r>
                      <a:r>
                        <a:rPr lang="en-US" sz="2400" dirty="0">
                          <a:solidFill>
                            <a:srgbClr val="FF0000"/>
                          </a:solidFill>
                          <a:latin typeface="Verdana"/>
                          <a:ea typeface="Times New Roman"/>
                          <a:cs typeface="Tahoma"/>
                        </a:rPr>
                        <a:t>  </a:t>
                      </a:r>
                      <a:endParaRPr lang="en-US" sz="2400"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000000"/>
                          </a:solidFill>
                          <a:latin typeface="Tahoma"/>
                          <a:ea typeface="Times New Roman"/>
                          <a:cs typeface="Times New Roman"/>
                        </a:rPr>
                        <a:t>This is the contrast between what is </a:t>
                      </a:r>
                      <a:r>
                        <a:rPr lang="en-US" sz="2400" b="1" dirty="0">
                          <a:solidFill>
                            <a:srgbClr val="000000"/>
                          </a:solidFill>
                          <a:latin typeface="Tahoma"/>
                          <a:ea typeface="Times New Roman"/>
                          <a:cs typeface="Times New Roman"/>
                        </a:rPr>
                        <a:t>said</a:t>
                      </a:r>
                      <a:r>
                        <a:rPr lang="en-US" sz="2400" dirty="0">
                          <a:solidFill>
                            <a:srgbClr val="000000"/>
                          </a:solidFill>
                          <a:latin typeface="Tahoma"/>
                          <a:ea typeface="Times New Roman"/>
                          <a:cs typeface="Times New Roman"/>
                        </a:rPr>
                        <a:t> and what is meant. </a:t>
                      </a:r>
                      <a:r>
                        <a:rPr lang="en-US" sz="2400" dirty="0">
                          <a:solidFill>
                            <a:srgbClr val="000000"/>
                          </a:solidFill>
                          <a:latin typeface="Verdana"/>
                          <a:ea typeface="Times New Roman"/>
                          <a:cs typeface="Tahoma"/>
                        </a:rPr>
                        <a:t>Most sarcastic comments are ironic. </a:t>
                      </a:r>
                      <a:endParaRPr lang="en-US" sz="2400" dirty="0">
                        <a:latin typeface="Times New Roman"/>
                        <a:ea typeface="Times New Roman"/>
                      </a:endParaRPr>
                    </a:p>
                    <a:p>
                      <a:pPr marL="0" marR="0">
                        <a:spcBef>
                          <a:spcPts val="0"/>
                        </a:spcBef>
                        <a:spcAft>
                          <a:spcPts val="0"/>
                        </a:spcAft>
                      </a:pPr>
                      <a:r>
                        <a:rPr lang="en-US" sz="2400" dirty="0">
                          <a:solidFill>
                            <a:srgbClr val="000000"/>
                          </a:solidFill>
                          <a:latin typeface="Verdana"/>
                          <a:ea typeface="Times New Roman"/>
                          <a:cs typeface="Tahoma"/>
                        </a:rPr>
                        <a:t>For instance, the person who says, "Nice going, Einstein," isn't really paying anyone a compliment. </a:t>
                      </a:r>
                      <a:br>
                        <a:rPr lang="en-US" sz="2400" dirty="0">
                          <a:solidFill>
                            <a:srgbClr val="000000"/>
                          </a:solidFill>
                          <a:latin typeface="Verdana"/>
                          <a:ea typeface="Times New Roman"/>
                          <a:cs typeface="Tahoma"/>
                        </a:rPr>
                      </a:br>
                      <a:r>
                        <a:rPr lang="en-US" sz="2400" dirty="0">
                          <a:solidFill>
                            <a:srgbClr val="000000"/>
                          </a:solidFill>
                          <a:latin typeface="Verdana"/>
                          <a:ea typeface="Times New Roman"/>
                          <a:cs typeface="Tahoma"/>
                        </a:rPr>
                        <a:t/>
                      </a:r>
                      <a:br>
                        <a:rPr lang="en-US" sz="2400" dirty="0">
                          <a:solidFill>
                            <a:srgbClr val="000000"/>
                          </a:solidFill>
                          <a:latin typeface="Verdana"/>
                          <a:ea typeface="Times New Roman"/>
                          <a:cs typeface="Tahoma"/>
                        </a:rPr>
                      </a:br>
                      <a:endParaRPr lang="en-US"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Act 2: Cecily</a:t>
            </a:r>
            <a:endParaRPr lang="en-US" dirty="0">
              <a:latin typeface="Trebuchet MS" pitchFamily="34" charset="0"/>
            </a:endParaRPr>
          </a:p>
        </p:txBody>
      </p:sp>
      <p:sp>
        <p:nvSpPr>
          <p:cNvPr id="3" name="Content Placeholder 2"/>
          <p:cNvSpPr>
            <a:spLocks noGrp="1"/>
          </p:cNvSpPr>
          <p:nvPr>
            <p:ph idx="1"/>
          </p:nvPr>
        </p:nvSpPr>
        <p:spPr>
          <a:xfrm>
            <a:off x="-304800" y="1143001"/>
            <a:ext cx="9448800" cy="761999"/>
          </a:xfrm>
          <a:solidFill>
            <a:schemeClr val="accent5">
              <a:lumMod val="20000"/>
              <a:lumOff val="80000"/>
            </a:schemeClr>
          </a:solidFill>
        </p:spPr>
        <p:txBody>
          <a:bodyPr>
            <a:normAutofit fontScale="92500" lnSpcReduction="10000"/>
          </a:bodyPr>
          <a:lstStyle/>
          <a:p>
            <a:pPr>
              <a:buNone/>
            </a:pPr>
            <a:r>
              <a:rPr lang="en-US" sz="2400" b="1" dirty="0" smtClean="0">
                <a:latin typeface="Trebuchet MS" pitchFamily="34" charset="0"/>
              </a:rPr>
              <a:t>	Read FROM THE TOP OF PAGE 26 TO THE TOP OF PAGE 28 (until “…of an extremely obvious kind”) </a:t>
            </a:r>
            <a:r>
              <a:rPr lang="en-US" sz="2400" b="1" dirty="0" smtClean="0">
                <a:solidFill>
                  <a:srgbClr val="C00000"/>
                </a:solidFill>
                <a:latin typeface="Trebuchet MS" pitchFamily="34" charset="0"/>
              </a:rPr>
              <a:t>JACK’S LIE</a:t>
            </a:r>
            <a:endParaRPr lang="en-US" sz="2400" b="1" dirty="0">
              <a:solidFill>
                <a:srgbClr val="C00000"/>
              </a:solidFill>
              <a:latin typeface="Trebuchet MS" pitchFamily="34" charset="0"/>
            </a:endParaRPr>
          </a:p>
        </p:txBody>
      </p:sp>
      <p:sp>
        <p:nvSpPr>
          <p:cNvPr id="4" name="Rectangle 3"/>
          <p:cNvSpPr/>
          <p:nvPr/>
        </p:nvSpPr>
        <p:spPr>
          <a:xfrm>
            <a:off x="2133600" y="1828800"/>
            <a:ext cx="6581225" cy="492443"/>
          </a:xfrm>
          <a:prstGeom prst="rect">
            <a:avLst/>
          </a:prstGeom>
        </p:spPr>
        <p:txBody>
          <a:bodyPr wrap="none">
            <a:spAutoFit/>
          </a:bodyPr>
          <a:lstStyle/>
          <a:p>
            <a:r>
              <a:rPr lang="en-US" sz="2600" b="1" dirty="0" err="1" smtClean="0">
                <a:solidFill>
                  <a:schemeClr val="accent6">
                    <a:lumMod val="75000"/>
                  </a:schemeClr>
                </a:solidFill>
                <a:effectLst>
                  <a:outerShdw blurRad="38100" dist="38100" dir="2700000" algn="tl">
                    <a:srgbClr val="000000">
                      <a:alpha val="43137"/>
                    </a:srgbClr>
                  </a:outerShdw>
                </a:effectLst>
                <a:latin typeface="Trebuchet MS" pitchFamily="34" charset="0"/>
              </a:rPr>
              <a:t>Summarise</a:t>
            </a:r>
            <a:r>
              <a:rPr lang="en-US" sz="2600" b="1" dirty="0" smtClean="0">
                <a:solidFill>
                  <a:schemeClr val="accent6">
                    <a:lumMod val="75000"/>
                  </a:schemeClr>
                </a:solidFill>
                <a:effectLst>
                  <a:outerShdw blurRad="38100" dist="38100" dir="2700000" algn="tl">
                    <a:srgbClr val="000000">
                      <a:alpha val="43137"/>
                    </a:srgbClr>
                  </a:outerShdw>
                </a:effectLst>
                <a:latin typeface="Trebuchet MS" pitchFamily="34" charset="0"/>
              </a:rPr>
              <a:t> Jack’s lie in 30 words or less.</a:t>
            </a:r>
            <a:endParaRPr lang="en-US" sz="2600" b="1" dirty="0">
              <a:solidFill>
                <a:schemeClr val="accent6">
                  <a:lumMod val="75000"/>
                </a:schemeClr>
              </a:solidFill>
              <a:effectLst>
                <a:outerShdw blurRad="38100" dist="38100" dir="2700000" algn="tl">
                  <a:srgbClr val="000000">
                    <a:alpha val="43137"/>
                  </a:srgbClr>
                </a:outerShdw>
              </a:effectLst>
              <a:latin typeface="Trebuchet MS" pitchFamily="34" charset="0"/>
            </a:endParaRPr>
          </a:p>
        </p:txBody>
      </p:sp>
      <p:sp>
        <p:nvSpPr>
          <p:cNvPr id="5" name="Rectangle 4"/>
          <p:cNvSpPr/>
          <p:nvPr/>
        </p:nvSpPr>
        <p:spPr>
          <a:xfrm>
            <a:off x="304800" y="2286000"/>
            <a:ext cx="4095993" cy="492443"/>
          </a:xfrm>
          <a:prstGeom prst="rect">
            <a:avLst/>
          </a:prstGeom>
        </p:spPr>
        <p:txBody>
          <a:bodyPr wrap="none">
            <a:spAutoFit/>
          </a:bodyPr>
          <a:lstStyle/>
          <a:p>
            <a:r>
              <a:rPr lang="en-US" sz="2600" b="1" dirty="0" smtClean="0">
                <a:solidFill>
                  <a:schemeClr val="accent2">
                    <a:lumMod val="75000"/>
                  </a:schemeClr>
                </a:solidFill>
                <a:effectLst>
                  <a:outerShdw blurRad="38100" dist="38100" dir="2700000" algn="tl">
                    <a:srgbClr val="000000">
                      <a:alpha val="43137"/>
                    </a:srgbClr>
                  </a:outerShdw>
                </a:effectLst>
                <a:latin typeface="Trebuchet MS" pitchFamily="34" charset="0"/>
              </a:rPr>
              <a:t>Why does he tell this lie?</a:t>
            </a:r>
            <a:endParaRPr lang="en-US" sz="2600" b="1" dirty="0">
              <a:solidFill>
                <a:schemeClr val="accent2">
                  <a:lumMod val="75000"/>
                </a:schemeClr>
              </a:solidFill>
              <a:effectLst>
                <a:outerShdw blurRad="38100" dist="38100" dir="2700000" algn="tl">
                  <a:srgbClr val="000000">
                    <a:alpha val="43137"/>
                  </a:srgbClr>
                </a:outerShdw>
              </a:effectLst>
              <a:latin typeface="Trebuchet MS" pitchFamily="34" charset="0"/>
            </a:endParaRPr>
          </a:p>
        </p:txBody>
      </p:sp>
      <p:sp>
        <p:nvSpPr>
          <p:cNvPr id="9" name="Content Placeholder 2"/>
          <p:cNvSpPr txBox="1">
            <a:spLocks/>
          </p:cNvSpPr>
          <p:nvPr/>
        </p:nvSpPr>
        <p:spPr>
          <a:xfrm>
            <a:off x="-304800" y="3352800"/>
            <a:ext cx="9448800" cy="761999"/>
          </a:xfrm>
          <a:prstGeom prst="rect">
            <a:avLst/>
          </a:prstGeom>
          <a:solidFill>
            <a:schemeClr val="accent3">
              <a:lumMod val="20000"/>
              <a:lumOff val="80000"/>
            </a:schemeClr>
          </a:solidFill>
        </p:spPr>
        <p:txBody>
          <a:bodyPr vert="horz" lIns="91440" tIns="45720" rIns="91440" bIns="45720" rtlCol="0">
            <a:normAutofit lnSpcReduction="10000"/>
          </a:bodyPr>
          <a:lstStyle/>
          <a:p>
            <a:pPr marL="342900" lvl="0" indent="-342900">
              <a:spcBef>
                <a:spcPct val="20000"/>
              </a:spcBef>
            </a:pPr>
            <a:r>
              <a:rPr kumimoji="0" lang="en-US" sz="2400" b="1" i="0" u="none" strike="noStrike" kern="1200" cap="none" spc="0" normalizeH="0" baseline="0" noProof="0" dirty="0" smtClean="0">
                <a:ln>
                  <a:noFill/>
                </a:ln>
                <a:solidFill>
                  <a:schemeClr val="tx1"/>
                </a:solidFill>
                <a:effectLst/>
                <a:uLnTx/>
                <a:uFillTx/>
                <a:latin typeface="Trebuchet MS" pitchFamily="34" charset="0"/>
              </a:rPr>
              <a:t>	Read to the</a:t>
            </a:r>
            <a:r>
              <a:rPr kumimoji="0" lang="en-US" sz="2400" b="1" i="0" u="none" strike="noStrike" kern="1200" cap="none" spc="0" normalizeH="0" noProof="0" dirty="0" smtClean="0">
                <a:ln>
                  <a:noFill/>
                </a:ln>
                <a:solidFill>
                  <a:schemeClr val="tx1"/>
                </a:solidFill>
                <a:effectLst/>
                <a:uLnTx/>
                <a:uFillTx/>
                <a:latin typeface="Trebuchet MS" pitchFamily="34" charset="0"/>
              </a:rPr>
              <a:t> middle of page 34 (until “I’ll be back in no time”) </a:t>
            </a:r>
            <a:r>
              <a:rPr lang="en-US" sz="2400" b="1" dirty="0" smtClean="0">
                <a:solidFill>
                  <a:srgbClr val="C00000"/>
                </a:solidFill>
                <a:latin typeface="Trebuchet MS" pitchFamily="34" charset="0"/>
              </a:rPr>
              <a:t>CECILY AND “EARNEST” (ALGERNON) DECLARE THEIR LOVE</a:t>
            </a:r>
            <a:endParaRPr kumimoji="0" lang="en-US" sz="2400" b="1" i="0" u="none" strike="noStrike" kern="1200" cap="none" spc="0" normalizeH="0" baseline="0" noProof="0" dirty="0">
              <a:ln>
                <a:noFill/>
              </a:ln>
              <a:solidFill>
                <a:schemeClr val="tx1"/>
              </a:solidFill>
              <a:effectLst/>
              <a:uLnTx/>
              <a:uFillTx/>
              <a:latin typeface="Trebuchet MS" pitchFamily="34" charset="0"/>
            </a:endParaRPr>
          </a:p>
        </p:txBody>
      </p:sp>
      <p:sp>
        <p:nvSpPr>
          <p:cNvPr id="10" name="Rectangle 9"/>
          <p:cNvSpPr/>
          <p:nvPr/>
        </p:nvSpPr>
        <p:spPr>
          <a:xfrm>
            <a:off x="0" y="4267200"/>
            <a:ext cx="6921895" cy="492443"/>
          </a:xfrm>
          <a:prstGeom prst="rect">
            <a:avLst/>
          </a:prstGeom>
        </p:spPr>
        <p:txBody>
          <a:bodyPr wrap="none">
            <a:spAutoFit/>
          </a:bodyPr>
          <a:lstStyle/>
          <a:p>
            <a:r>
              <a:rPr lang="en-US" sz="2600" b="1" dirty="0" smtClean="0">
                <a:solidFill>
                  <a:schemeClr val="tx2">
                    <a:lumMod val="75000"/>
                  </a:schemeClr>
                </a:solidFill>
                <a:effectLst>
                  <a:outerShdw blurRad="38100" dist="38100" dir="2700000" algn="tl">
                    <a:srgbClr val="000000">
                      <a:alpha val="43137"/>
                    </a:srgbClr>
                  </a:outerShdw>
                </a:effectLst>
                <a:latin typeface="Trebuchet MS" pitchFamily="34" charset="0"/>
              </a:rPr>
              <a:t>What is Jack’s reaction to seeing Algernon?</a:t>
            </a:r>
            <a:endParaRPr lang="en-US" sz="2600" b="1" dirty="0">
              <a:solidFill>
                <a:schemeClr val="tx2">
                  <a:lumMod val="75000"/>
                </a:schemeClr>
              </a:solidFill>
              <a:effectLst>
                <a:outerShdw blurRad="38100" dist="38100" dir="2700000" algn="tl">
                  <a:srgbClr val="000000">
                    <a:alpha val="43137"/>
                  </a:srgbClr>
                </a:outerShdw>
              </a:effectLst>
              <a:latin typeface="Trebuchet MS" pitchFamily="34" charset="0"/>
            </a:endParaRPr>
          </a:p>
        </p:txBody>
      </p:sp>
      <p:sp>
        <p:nvSpPr>
          <p:cNvPr id="11" name="Rectangle 10"/>
          <p:cNvSpPr/>
          <p:nvPr/>
        </p:nvSpPr>
        <p:spPr>
          <a:xfrm>
            <a:off x="838200" y="4800600"/>
            <a:ext cx="8474371" cy="492443"/>
          </a:xfrm>
          <a:prstGeom prst="rect">
            <a:avLst/>
          </a:prstGeom>
        </p:spPr>
        <p:txBody>
          <a:bodyPr wrap="none">
            <a:spAutoFit/>
          </a:bodyPr>
          <a:lstStyle/>
          <a:p>
            <a:r>
              <a:rPr lang="en-US" sz="2600" b="1" dirty="0" smtClean="0">
                <a:solidFill>
                  <a:schemeClr val="accent2">
                    <a:lumMod val="75000"/>
                  </a:schemeClr>
                </a:solidFill>
                <a:effectLst>
                  <a:outerShdw blurRad="38100" dist="38100" dir="2700000" algn="tl">
                    <a:srgbClr val="000000">
                      <a:alpha val="43137"/>
                    </a:srgbClr>
                  </a:outerShdw>
                </a:effectLst>
                <a:latin typeface="Trebuchet MS" pitchFamily="34" charset="0"/>
              </a:rPr>
              <a:t>How long (in Cecily’s mind) have they been engaged?</a:t>
            </a:r>
            <a:endParaRPr lang="en-US" dirty="0">
              <a:solidFill>
                <a:schemeClr val="accent2">
                  <a:lumMod val="75000"/>
                </a:schemeClr>
              </a:solidFill>
              <a:effectLst>
                <a:outerShdw blurRad="38100" dist="38100" dir="2700000" algn="tl">
                  <a:srgbClr val="000000">
                    <a:alpha val="43137"/>
                  </a:srgbClr>
                </a:outerShdw>
              </a:effectLst>
              <a:latin typeface="Trebuchet MS" pitchFamily="34" charset="0"/>
            </a:endParaRPr>
          </a:p>
        </p:txBody>
      </p:sp>
      <p:sp>
        <p:nvSpPr>
          <p:cNvPr id="12" name="Rectangle 11"/>
          <p:cNvSpPr/>
          <p:nvPr/>
        </p:nvSpPr>
        <p:spPr>
          <a:xfrm>
            <a:off x="139612" y="5410200"/>
            <a:ext cx="9004388" cy="492443"/>
          </a:xfrm>
          <a:prstGeom prst="rect">
            <a:avLst/>
          </a:prstGeom>
        </p:spPr>
        <p:txBody>
          <a:bodyPr wrap="none">
            <a:spAutoFit/>
          </a:bodyPr>
          <a:lstStyle/>
          <a:p>
            <a:r>
              <a:rPr lang="en-US" sz="2600" b="1" dirty="0" smtClean="0">
                <a:solidFill>
                  <a:srgbClr val="FF3399"/>
                </a:solidFill>
                <a:effectLst>
                  <a:outerShdw blurRad="38100" dist="38100" dir="2700000" algn="tl">
                    <a:srgbClr val="000000">
                      <a:alpha val="43137"/>
                    </a:srgbClr>
                  </a:outerShdw>
                </a:effectLst>
                <a:latin typeface="Trebuchet MS" pitchFamily="34" charset="0"/>
              </a:rPr>
              <a:t>What is the significance of the letters that Cecily wrote?</a:t>
            </a:r>
            <a:endParaRPr lang="en-US" dirty="0">
              <a:solidFill>
                <a:srgbClr val="FF3399"/>
              </a:solidFill>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Miss Prism and Dr Chasuble</a:t>
            </a:r>
            <a:endParaRPr lang="en-US" dirty="0">
              <a:solidFill>
                <a:srgbClr val="C00000"/>
              </a:solidFill>
            </a:endParaRPr>
          </a:p>
        </p:txBody>
      </p:sp>
      <p:sp>
        <p:nvSpPr>
          <p:cNvPr id="4" name="TextBox 3"/>
          <p:cNvSpPr txBox="1"/>
          <p:nvPr/>
        </p:nvSpPr>
        <p:spPr>
          <a:xfrm>
            <a:off x="0" y="5181600"/>
            <a:ext cx="9144000" cy="830997"/>
          </a:xfrm>
          <a:prstGeom prst="rect">
            <a:avLst/>
          </a:prstGeom>
          <a:solidFill>
            <a:schemeClr val="bg1">
              <a:lumMod val="95000"/>
            </a:schemeClr>
          </a:solidFill>
          <a:ln w="50800">
            <a:solidFill>
              <a:schemeClr val="tx1"/>
            </a:solidFill>
          </a:ln>
        </p:spPr>
        <p:txBody>
          <a:bodyPr wrap="square" rtlCol="0">
            <a:spAutoFit/>
          </a:bodyPr>
          <a:lstStyle/>
          <a:p>
            <a:pPr algn="ctr"/>
            <a:r>
              <a:rPr lang="en-US" sz="2400" b="1" dirty="0" smtClean="0"/>
              <a:t>After reading up to page 34, what impression do you get of these two “older” characters in the play?</a:t>
            </a:r>
            <a:endParaRPr lang="en-US" sz="2400" b="1" dirty="0"/>
          </a:p>
        </p:txBody>
      </p:sp>
      <p:cxnSp>
        <p:nvCxnSpPr>
          <p:cNvPr id="7" name="Straight Connector 6"/>
          <p:cNvCxnSpPr>
            <a:endCxn id="4" idx="0"/>
          </p:cNvCxnSpPr>
          <p:nvPr/>
        </p:nvCxnSpPr>
        <p:spPr>
          <a:xfrm>
            <a:off x="4495800" y="533400"/>
            <a:ext cx="76200" cy="4648200"/>
          </a:xfrm>
          <a:prstGeom prst="line">
            <a:avLst/>
          </a:prstGeom>
          <a:ln w="476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 y="6027003"/>
            <a:ext cx="8382000" cy="830997"/>
          </a:xfrm>
          <a:prstGeom prst="rect">
            <a:avLst/>
          </a:prstGeom>
          <a:solidFill>
            <a:schemeClr val="tx2">
              <a:lumMod val="20000"/>
              <a:lumOff val="80000"/>
            </a:schemeClr>
          </a:solidFill>
          <a:ln w="34925">
            <a:solidFill>
              <a:schemeClr val="tx2"/>
            </a:solidFill>
          </a:ln>
        </p:spPr>
        <p:txBody>
          <a:bodyPr wrap="square" rtlCol="0">
            <a:spAutoFit/>
          </a:bodyPr>
          <a:lstStyle/>
          <a:p>
            <a:pPr algn="ctr"/>
            <a:r>
              <a:rPr lang="en-US" sz="2400" b="1" dirty="0" smtClean="0"/>
              <a:t>Discuss and (using bullet points) write down “facts” about each of their personalities – support each point with a quote.</a:t>
            </a:r>
            <a:endParaRPr lang="en-US" sz="2400" b="1" dirty="0"/>
          </a:p>
        </p:txBody>
      </p:sp>
      <p:pic>
        <p:nvPicPr>
          <p:cNvPr id="45058" name="Picture 2" descr="http://www.thefifiorganization.net/wp-content/janus/images/earnest_priestprism.jpg"/>
          <p:cNvPicPr>
            <a:picLocks noChangeAspect="1" noChangeArrowheads="1"/>
          </p:cNvPicPr>
          <p:nvPr/>
        </p:nvPicPr>
        <p:blipFill>
          <a:blip r:embed="rId2" cstate="print"/>
          <a:srcRect/>
          <a:stretch>
            <a:fillRect/>
          </a:stretch>
        </p:blipFill>
        <p:spPr bwMode="auto">
          <a:xfrm>
            <a:off x="3505200" y="3505200"/>
            <a:ext cx="2209800" cy="16745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nodeType="withEffect">
                                  <p:stCondLst>
                                    <p:cond delay="0"/>
                                  </p:stCondLst>
                                  <p:childTnLst>
                                    <p:set>
                                      <p:cBhvr>
                                        <p:cTn id="11" dur="1" fill="hold">
                                          <p:stCondLst>
                                            <p:cond delay="0"/>
                                          </p:stCondLst>
                                        </p:cTn>
                                        <p:tgtEl>
                                          <p:spTgt spid="45058"/>
                                        </p:tgtEl>
                                        <p:attrNameLst>
                                          <p:attrName>style.visibility</p:attrName>
                                        </p:attrNameLst>
                                      </p:cBhvr>
                                      <p:to>
                                        <p:strVal val="visible"/>
                                      </p:to>
                                    </p:set>
                                    <p:anim calcmode="lin" valueType="num">
                                      <p:cBhvr>
                                        <p:cTn id="12" dur="500" fill="hold"/>
                                        <p:tgtEl>
                                          <p:spTgt spid="45058"/>
                                        </p:tgtEl>
                                        <p:attrNameLst>
                                          <p:attrName>ppt_w</p:attrName>
                                        </p:attrNameLst>
                                      </p:cBhvr>
                                      <p:tavLst>
                                        <p:tav tm="0">
                                          <p:val>
                                            <p:fltVal val="0"/>
                                          </p:val>
                                        </p:tav>
                                        <p:tav tm="100000">
                                          <p:val>
                                            <p:strVal val="#ppt_w"/>
                                          </p:val>
                                        </p:tav>
                                      </p:tavLst>
                                    </p:anim>
                                    <p:anim calcmode="lin" valueType="num">
                                      <p:cBhvr>
                                        <p:cTn id="13" dur="500" fill="hold"/>
                                        <p:tgtEl>
                                          <p:spTgt spid="45058"/>
                                        </p:tgtEl>
                                        <p:attrNameLst>
                                          <p:attrName>ppt_h</p:attrName>
                                        </p:attrNameLst>
                                      </p:cBhvr>
                                      <p:tavLst>
                                        <p:tav tm="0">
                                          <p:val>
                                            <p:fltVal val="0"/>
                                          </p:val>
                                        </p:tav>
                                        <p:tav tm="100000">
                                          <p:val>
                                            <p:strVal val="#ppt_h"/>
                                          </p:val>
                                        </p:tav>
                                      </p:tavLst>
                                    </p:anim>
                                    <p:animEffect transition="in" filter="fade">
                                      <p:cBhvr>
                                        <p:cTn id="14" dur="500"/>
                                        <p:tgtEl>
                                          <p:spTgt spid="45058"/>
                                        </p:tgtEl>
                                      </p:cBhvr>
                                    </p:animEffect>
                                  </p:childTnLst>
                                </p:cTn>
                              </p:par>
                              <p:par>
                                <p:cTn id="15" presetID="53"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DRAMATIC IRONY</a:t>
            </a:r>
            <a:endParaRPr lang="en-US" dirty="0">
              <a:solidFill>
                <a:srgbClr val="C00000"/>
              </a:solidFill>
            </a:endParaRPr>
          </a:p>
        </p:txBody>
      </p:sp>
      <p:sp>
        <p:nvSpPr>
          <p:cNvPr id="3" name="Content Placeholder 2"/>
          <p:cNvSpPr>
            <a:spLocks noGrp="1"/>
          </p:cNvSpPr>
          <p:nvPr>
            <p:ph idx="1"/>
          </p:nvPr>
        </p:nvSpPr>
        <p:spPr>
          <a:xfrm>
            <a:off x="0" y="838200"/>
            <a:ext cx="9144000" cy="3200400"/>
          </a:xfrm>
        </p:spPr>
        <p:txBody>
          <a:bodyPr>
            <a:normAutofit/>
          </a:bodyPr>
          <a:lstStyle/>
          <a:p>
            <a:pPr>
              <a:buNone/>
            </a:pPr>
            <a:r>
              <a:rPr lang="en-US" sz="2600" dirty="0" smtClean="0"/>
              <a:t>	</a:t>
            </a:r>
          </a:p>
          <a:p>
            <a:pPr>
              <a:buNone/>
            </a:pPr>
            <a:r>
              <a:rPr lang="en-US" sz="2600" dirty="0" smtClean="0"/>
              <a:t>	How does dramatic irony create humor in The Importance of Being Earnest? Identify a handful of instances FROM Act 2 so far in which the audience members know more about what is going on than the characters on stage. </a:t>
            </a:r>
          </a:p>
          <a:p>
            <a:pPr>
              <a:buNone/>
            </a:pPr>
            <a:endParaRPr lang="en-US" sz="2600" dirty="0" smtClean="0"/>
          </a:p>
          <a:p>
            <a:pPr>
              <a:buNone/>
            </a:pPr>
            <a:r>
              <a:rPr lang="en-US" sz="2600" dirty="0" smtClean="0"/>
              <a:t>	Why does this create humor?</a:t>
            </a:r>
            <a:endParaRPr lang="en-US" sz="2600" dirty="0"/>
          </a:p>
        </p:txBody>
      </p:sp>
      <p:pic>
        <p:nvPicPr>
          <p:cNvPr id="2050" name="Picture 2" descr="http://3.bp.blogspot.com/-1ApGPfly8WY/TejOo7XS1sI/AAAAAAAAAsA/nXmChMHIQHs/s400/earnest.jpg"/>
          <p:cNvPicPr>
            <a:picLocks noChangeAspect="1" noChangeArrowheads="1"/>
          </p:cNvPicPr>
          <p:nvPr/>
        </p:nvPicPr>
        <p:blipFill>
          <a:blip r:embed="rId2" cstate="print"/>
          <a:srcRect/>
          <a:stretch>
            <a:fillRect/>
          </a:stretch>
        </p:blipFill>
        <p:spPr bwMode="auto">
          <a:xfrm>
            <a:off x="6572250" y="2743200"/>
            <a:ext cx="2571750" cy="2571751"/>
          </a:xfrm>
          <a:prstGeom prst="rect">
            <a:avLst/>
          </a:prstGeom>
          <a:noFill/>
        </p:spPr>
      </p:pic>
      <p:sp>
        <p:nvSpPr>
          <p:cNvPr id="5" name="TextBox 4"/>
          <p:cNvSpPr txBox="1"/>
          <p:nvPr/>
        </p:nvSpPr>
        <p:spPr>
          <a:xfrm>
            <a:off x="0" y="5257800"/>
            <a:ext cx="6858000" cy="923330"/>
          </a:xfrm>
          <a:prstGeom prst="rect">
            <a:avLst/>
          </a:prstGeom>
          <a:noFill/>
        </p:spPr>
        <p:txBody>
          <a:bodyPr wrap="square" rtlCol="0">
            <a:spAutoFit/>
          </a:bodyPr>
          <a:lstStyle/>
          <a:p>
            <a:r>
              <a:rPr lang="en-US" dirty="0" smtClean="0">
                <a:solidFill>
                  <a:schemeClr val="tx1">
                    <a:lumMod val="50000"/>
                    <a:lumOff val="50000"/>
                  </a:schemeClr>
                </a:solidFill>
              </a:rPr>
              <a:t>Two Hints: </a:t>
            </a:r>
          </a:p>
          <a:p>
            <a:r>
              <a:rPr lang="en-US" dirty="0" smtClean="0">
                <a:solidFill>
                  <a:schemeClr val="tx1">
                    <a:lumMod val="50000"/>
                    <a:lumOff val="50000"/>
                  </a:schemeClr>
                </a:solidFill>
              </a:rPr>
              <a:t>“Earnest has been telling me about his good friend </a:t>
            </a:r>
            <a:r>
              <a:rPr lang="en-US" dirty="0" err="1" smtClean="0">
                <a:solidFill>
                  <a:schemeClr val="tx1">
                    <a:lumMod val="50000"/>
                    <a:lumOff val="50000"/>
                  </a:schemeClr>
                </a:solidFill>
              </a:rPr>
              <a:t>Mr</a:t>
            </a:r>
            <a:r>
              <a:rPr lang="en-US" dirty="0" smtClean="0">
                <a:solidFill>
                  <a:schemeClr val="tx1">
                    <a:lumMod val="50000"/>
                    <a:lumOff val="50000"/>
                  </a:schemeClr>
                </a:solidFill>
              </a:rPr>
              <a:t> </a:t>
            </a:r>
            <a:r>
              <a:rPr lang="en-US" dirty="0" err="1" smtClean="0">
                <a:solidFill>
                  <a:schemeClr val="tx1">
                    <a:lumMod val="50000"/>
                    <a:lumOff val="50000"/>
                  </a:schemeClr>
                </a:solidFill>
              </a:rPr>
              <a:t>Bunbury</a:t>
            </a:r>
            <a:r>
              <a:rPr lang="en-US" dirty="0" smtClean="0">
                <a:solidFill>
                  <a:schemeClr val="tx1">
                    <a:lumMod val="50000"/>
                    <a:lumOff val="50000"/>
                  </a:schemeClr>
                </a:solidFill>
              </a:rPr>
              <a:t>” (p.29)</a:t>
            </a:r>
          </a:p>
          <a:p>
            <a:r>
              <a:rPr lang="en-US" dirty="0" smtClean="0">
                <a:solidFill>
                  <a:schemeClr val="tx1">
                    <a:lumMod val="50000"/>
                    <a:lumOff val="50000"/>
                  </a:schemeClr>
                </a:solidFill>
              </a:rPr>
              <a:t>“Poor Earnest, he had many faults, but it is a sad, sad blow” (p.26)</a:t>
            </a:r>
            <a:endParaRPr lang="en-US"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a:t>
            </a:r>
            <a:endParaRPr lang="en-US" b="1" dirty="0"/>
          </a:p>
        </p:txBody>
      </p:sp>
      <p:sp>
        <p:nvSpPr>
          <p:cNvPr id="3" name="Content Placeholder 2"/>
          <p:cNvSpPr>
            <a:spLocks noGrp="1"/>
          </p:cNvSpPr>
          <p:nvPr>
            <p:ph idx="1"/>
          </p:nvPr>
        </p:nvSpPr>
        <p:spPr/>
        <p:txBody>
          <a:bodyPr/>
          <a:lstStyle/>
          <a:p>
            <a:pPr>
              <a:buNone/>
            </a:pPr>
            <a:r>
              <a:rPr lang="en-US" dirty="0" smtClean="0"/>
              <a:t>		Discuss the “relative morality” of the key characters and why we like/dislike them.</a:t>
            </a:r>
          </a:p>
          <a:p>
            <a:pPr>
              <a:buNone/>
            </a:pPr>
            <a:endParaRPr lang="en-US" dirty="0" smtClean="0"/>
          </a:p>
          <a:p>
            <a:pPr>
              <a:buNone/>
            </a:pPr>
            <a:r>
              <a:rPr lang="en-US" dirty="0" smtClean="0"/>
              <a:t>Examine how </a:t>
            </a:r>
            <a:r>
              <a:rPr lang="en-US" dirty="0" err="1" smtClean="0"/>
              <a:t>Humour</a:t>
            </a:r>
            <a:r>
              <a:rPr lang="en-US" dirty="0" smtClean="0"/>
              <a:t> is created in the Act 2 conversation between Cecily and Gwendolyn…</a:t>
            </a:r>
          </a:p>
          <a:p>
            <a:pPr>
              <a:buNone/>
            </a:pPr>
            <a:endParaRPr lang="en-US" dirty="0" smtClean="0"/>
          </a:p>
        </p:txBody>
      </p:sp>
      <p:pic>
        <p:nvPicPr>
          <p:cNvPr id="4" name="Picture 2" descr="http://3.bp.blogspot.com/-1ApGPfly8WY/TejOo7XS1sI/AAAAAAAAAsA/nXmChMHIQHs/s400/earnest.jpg"/>
          <p:cNvPicPr>
            <a:picLocks noChangeAspect="1" noChangeArrowheads="1"/>
          </p:cNvPicPr>
          <p:nvPr/>
        </p:nvPicPr>
        <p:blipFill>
          <a:blip r:embed="rId2" cstate="print"/>
          <a:srcRect/>
          <a:stretch>
            <a:fillRect/>
          </a:stretch>
        </p:blipFill>
        <p:spPr bwMode="auto">
          <a:xfrm>
            <a:off x="3657600" y="4648200"/>
            <a:ext cx="2209799" cy="22098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1"/>
            <a:ext cx="9144000" cy="914399"/>
          </a:xfrm>
          <a:solidFill>
            <a:schemeClr val="tx2">
              <a:lumMod val="20000"/>
              <a:lumOff val="80000"/>
            </a:schemeClr>
          </a:solidFill>
        </p:spPr>
        <p:txBody>
          <a:bodyPr>
            <a:normAutofit/>
          </a:bodyPr>
          <a:lstStyle/>
          <a:p>
            <a:pPr>
              <a:buNone/>
            </a:pPr>
            <a:r>
              <a:rPr lang="en-US" sz="2400" b="1" dirty="0" smtClean="0"/>
              <a:t>	Think</a:t>
            </a:r>
            <a:r>
              <a:rPr lang="en-US" sz="2400" dirty="0" smtClean="0"/>
              <a:t>: Does the play lead us to make a moral evaluation of the characters’ </a:t>
            </a:r>
            <a:r>
              <a:rPr lang="en-US" sz="2400" dirty="0" err="1" smtClean="0"/>
              <a:t>behaviour</a:t>
            </a:r>
            <a:r>
              <a:rPr lang="en-US" sz="2400" dirty="0" smtClean="0"/>
              <a:t>?</a:t>
            </a:r>
            <a:endParaRPr lang="en-US" sz="2400" dirty="0"/>
          </a:p>
        </p:txBody>
      </p:sp>
      <p:sp>
        <p:nvSpPr>
          <p:cNvPr id="4" name="Title 1"/>
          <p:cNvSpPr>
            <a:spLocks noGrp="1"/>
          </p:cNvSpPr>
          <p:nvPr>
            <p:ph type="title"/>
          </p:nvPr>
        </p:nvSpPr>
        <p:spPr>
          <a:xfrm>
            <a:off x="457200" y="274638"/>
            <a:ext cx="8229600" cy="1143000"/>
          </a:xfrm>
        </p:spPr>
        <p:txBody>
          <a:bodyPr/>
          <a:lstStyle/>
          <a:p>
            <a:r>
              <a:rPr lang="en-US" b="1" dirty="0" smtClean="0">
                <a:solidFill>
                  <a:schemeClr val="accent3">
                    <a:lumMod val="50000"/>
                  </a:schemeClr>
                </a:solidFill>
              </a:rPr>
              <a:t>(ALMOST) END OF ACT 2 REVIEW</a:t>
            </a:r>
            <a:endParaRPr lang="en-US" b="1" dirty="0">
              <a:solidFill>
                <a:schemeClr val="accent3">
                  <a:lumMod val="50000"/>
                </a:schemeClr>
              </a:solidFill>
            </a:endParaRPr>
          </a:p>
        </p:txBody>
      </p:sp>
      <p:grpSp>
        <p:nvGrpSpPr>
          <p:cNvPr id="11" name="Group 10"/>
          <p:cNvGrpSpPr/>
          <p:nvPr/>
        </p:nvGrpSpPr>
        <p:grpSpPr>
          <a:xfrm>
            <a:off x="1219200" y="4648200"/>
            <a:ext cx="6858000" cy="381000"/>
            <a:chOff x="1143000" y="3429000"/>
            <a:chExt cx="6858000" cy="381000"/>
          </a:xfrm>
        </p:grpSpPr>
        <p:cxnSp>
          <p:nvCxnSpPr>
            <p:cNvPr id="6" name="Straight Connector 5"/>
            <p:cNvCxnSpPr/>
            <p:nvPr/>
          </p:nvCxnSpPr>
          <p:spPr>
            <a:xfrm>
              <a:off x="1143000" y="3429000"/>
              <a:ext cx="0" cy="381000"/>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01000" y="3429000"/>
              <a:ext cx="0" cy="381000"/>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43000" y="3810000"/>
              <a:ext cx="6858000" cy="0"/>
            </a:xfrm>
            <a:prstGeom prst="line">
              <a:avLst/>
            </a:prstGeom>
            <a:ln w="60325"/>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81000" y="2286000"/>
            <a:ext cx="8763000" cy="1692771"/>
          </a:xfrm>
          <a:prstGeom prst="rect">
            <a:avLst/>
          </a:prstGeom>
          <a:noFill/>
        </p:spPr>
        <p:txBody>
          <a:bodyPr wrap="square" rtlCol="0">
            <a:spAutoFit/>
          </a:bodyPr>
          <a:lstStyle/>
          <a:p>
            <a:r>
              <a:rPr lang="en-US" sz="2400" dirty="0" smtClean="0"/>
              <a:t>You are going to be asked to place each character on the “morality spectrum” below.</a:t>
            </a:r>
          </a:p>
          <a:p>
            <a:pPr algn="ctr"/>
            <a:r>
              <a:rPr lang="en-US" sz="2800" b="1" dirty="0" smtClean="0">
                <a:solidFill>
                  <a:schemeClr val="tx2">
                    <a:lumMod val="60000"/>
                    <a:lumOff val="40000"/>
                  </a:schemeClr>
                </a:solidFill>
              </a:rPr>
              <a:t>Firstly, discuss what criteria you should use to determine someone’s “level of morality”:</a:t>
            </a:r>
            <a:endParaRPr lang="en-US" sz="2800" b="1" dirty="0">
              <a:solidFill>
                <a:schemeClr val="tx2">
                  <a:lumMod val="60000"/>
                  <a:lumOff val="40000"/>
                </a:schemeClr>
              </a:solidFill>
            </a:endParaRPr>
          </a:p>
        </p:txBody>
      </p:sp>
      <p:sp>
        <p:nvSpPr>
          <p:cNvPr id="13" name="TextBox 12"/>
          <p:cNvSpPr txBox="1"/>
          <p:nvPr/>
        </p:nvSpPr>
        <p:spPr>
          <a:xfrm>
            <a:off x="7086600" y="5181600"/>
            <a:ext cx="2057400" cy="461665"/>
          </a:xfrm>
          <a:prstGeom prst="rect">
            <a:avLst/>
          </a:prstGeom>
          <a:noFill/>
        </p:spPr>
        <p:txBody>
          <a:bodyPr wrap="square" rtlCol="0">
            <a:spAutoFit/>
          </a:bodyPr>
          <a:lstStyle/>
          <a:p>
            <a:r>
              <a:rPr lang="en-US" sz="2400" dirty="0" smtClean="0">
                <a:solidFill>
                  <a:schemeClr val="tx2">
                    <a:lumMod val="60000"/>
                    <a:lumOff val="40000"/>
                  </a:schemeClr>
                </a:solidFill>
                <a:latin typeface="Trebuchet MS" pitchFamily="34" charset="0"/>
              </a:rPr>
              <a:t>Most “Moral”</a:t>
            </a:r>
            <a:endParaRPr lang="en-US" sz="2400" dirty="0">
              <a:solidFill>
                <a:schemeClr val="tx2">
                  <a:lumMod val="60000"/>
                  <a:lumOff val="40000"/>
                </a:schemeClr>
              </a:solidFill>
              <a:latin typeface="Trebuchet MS" pitchFamily="34" charset="0"/>
            </a:endParaRPr>
          </a:p>
        </p:txBody>
      </p:sp>
      <p:sp>
        <p:nvSpPr>
          <p:cNvPr id="14" name="TextBox 13"/>
          <p:cNvSpPr txBox="1"/>
          <p:nvPr/>
        </p:nvSpPr>
        <p:spPr>
          <a:xfrm>
            <a:off x="304800" y="5105400"/>
            <a:ext cx="2057400" cy="461665"/>
          </a:xfrm>
          <a:prstGeom prst="rect">
            <a:avLst/>
          </a:prstGeom>
          <a:noFill/>
        </p:spPr>
        <p:txBody>
          <a:bodyPr wrap="square" rtlCol="0">
            <a:spAutoFit/>
          </a:bodyPr>
          <a:lstStyle/>
          <a:p>
            <a:r>
              <a:rPr lang="en-US" sz="2400" dirty="0" smtClean="0">
                <a:solidFill>
                  <a:schemeClr val="tx2">
                    <a:lumMod val="60000"/>
                    <a:lumOff val="40000"/>
                  </a:schemeClr>
                </a:solidFill>
                <a:latin typeface="Trebuchet MS" pitchFamily="34" charset="0"/>
              </a:rPr>
              <a:t>Least Moral</a:t>
            </a:r>
            <a:endParaRPr lang="en-US" sz="2400" dirty="0">
              <a:solidFill>
                <a:schemeClr val="tx2">
                  <a:lumMod val="60000"/>
                  <a:lumOff val="40000"/>
                </a:schemeClr>
              </a:solidFill>
              <a:latin typeface="Trebuchet MS" pitchFamily="34" charset="0"/>
            </a:endParaRPr>
          </a:p>
        </p:txBody>
      </p:sp>
      <p:sp>
        <p:nvSpPr>
          <p:cNvPr id="15" name="TextBox 14"/>
          <p:cNvSpPr txBox="1"/>
          <p:nvPr/>
        </p:nvSpPr>
        <p:spPr>
          <a:xfrm>
            <a:off x="0" y="6211669"/>
            <a:ext cx="9144000" cy="646331"/>
          </a:xfrm>
          <a:prstGeom prst="rect">
            <a:avLst/>
          </a:prstGeom>
          <a:solidFill>
            <a:schemeClr val="tx1"/>
          </a:solidFill>
        </p:spPr>
        <p:txBody>
          <a:bodyPr wrap="square" rtlCol="0">
            <a:spAutoFit/>
          </a:bodyPr>
          <a:lstStyle/>
          <a:p>
            <a:r>
              <a:rPr lang="en-US" dirty="0" smtClean="0">
                <a:solidFill>
                  <a:schemeClr val="bg1"/>
                </a:solidFill>
              </a:rPr>
              <a:t>Algernon		Jack		Cecily		Gwendolyn	Lady Bracknell</a:t>
            </a:r>
          </a:p>
          <a:p>
            <a:r>
              <a:rPr lang="en-US" dirty="0" smtClean="0">
                <a:solidFill>
                  <a:schemeClr val="bg1"/>
                </a:solidFill>
              </a:rPr>
              <a:t>	Miss Prism	Dr Chasuble	Lane		Merriman</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5410200" cy="1143000"/>
          </a:xfrm>
        </p:spPr>
        <p:txBody>
          <a:bodyPr>
            <a:normAutofit fontScale="90000"/>
          </a:bodyPr>
          <a:lstStyle/>
          <a:p>
            <a:pPr algn="l"/>
            <a:r>
              <a:rPr lang="en-US" b="1" dirty="0" smtClean="0">
                <a:solidFill>
                  <a:schemeClr val="accent3">
                    <a:lumMod val="50000"/>
                  </a:schemeClr>
                </a:solidFill>
              </a:rPr>
              <a:t>Act 2 (Part 2)</a:t>
            </a:r>
            <a:br>
              <a:rPr lang="en-US" b="1" dirty="0" smtClean="0">
                <a:solidFill>
                  <a:schemeClr val="accent3">
                    <a:lumMod val="50000"/>
                  </a:schemeClr>
                </a:solidFill>
              </a:rPr>
            </a:br>
            <a:r>
              <a:rPr lang="en-US" b="1" dirty="0" smtClean="0">
                <a:solidFill>
                  <a:schemeClr val="accent3">
                    <a:lumMod val="50000"/>
                  </a:schemeClr>
                </a:solidFill>
              </a:rPr>
              <a:t>Gwendolyn meets Cecily</a:t>
            </a:r>
            <a:endParaRPr lang="en-US" b="1" dirty="0">
              <a:solidFill>
                <a:schemeClr val="accent3">
                  <a:lumMod val="50000"/>
                </a:schemeClr>
              </a:solidFill>
            </a:endParaRPr>
          </a:p>
        </p:txBody>
      </p:sp>
      <p:sp>
        <p:nvSpPr>
          <p:cNvPr id="3" name="Content Placeholder 2"/>
          <p:cNvSpPr>
            <a:spLocks noGrp="1"/>
          </p:cNvSpPr>
          <p:nvPr>
            <p:ph idx="1"/>
          </p:nvPr>
        </p:nvSpPr>
        <p:spPr>
          <a:xfrm>
            <a:off x="-381000" y="1371600"/>
            <a:ext cx="6934200" cy="1752600"/>
          </a:xfrm>
        </p:spPr>
        <p:txBody>
          <a:bodyPr/>
          <a:lstStyle/>
          <a:p>
            <a:pPr>
              <a:buNone/>
            </a:pPr>
            <a:r>
              <a:rPr lang="en-US" dirty="0" smtClean="0"/>
              <a:t>	</a:t>
            </a:r>
            <a:r>
              <a:rPr lang="en-US" sz="2400" dirty="0" smtClean="0"/>
              <a:t>Look at your copy of this meeting and complete the following tasks by </a:t>
            </a:r>
            <a:r>
              <a:rPr lang="en-US" sz="2400" dirty="0" err="1" smtClean="0"/>
              <a:t>i</a:t>
            </a:r>
            <a:r>
              <a:rPr lang="en-US" sz="2400" dirty="0" smtClean="0"/>
              <a:t>) annotating your copy of the script and ii) answering questions in your book.</a:t>
            </a:r>
            <a:endParaRPr lang="en-US" sz="2400" dirty="0"/>
          </a:p>
        </p:txBody>
      </p:sp>
      <p:pic>
        <p:nvPicPr>
          <p:cNvPr id="46081" name="Picture 1"/>
          <p:cNvPicPr>
            <a:picLocks noChangeAspect="1" noChangeArrowheads="1"/>
          </p:cNvPicPr>
          <p:nvPr/>
        </p:nvPicPr>
        <p:blipFill>
          <a:blip r:embed="rId2" cstate="print"/>
          <a:srcRect/>
          <a:stretch>
            <a:fillRect/>
          </a:stretch>
        </p:blipFill>
        <p:spPr bwMode="auto">
          <a:xfrm>
            <a:off x="6477000" y="1"/>
            <a:ext cx="2667000" cy="3440905"/>
          </a:xfrm>
          <a:prstGeom prst="rect">
            <a:avLst/>
          </a:prstGeom>
          <a:noFill/>
          <a:ln w="31750">
            <a:solidFill>
              <a:schemeClr val="tx1"/>
            </a:solidFill>
            <a:miter lim="800000"/>
            <a:headEnd/>
            <a:tailEnd/>
          </a:ln>
        </p:spPr>
      </p:pic>
      <p:sp>
        <p:nvSpPr>
          <p:cNvPr id="5" name="TextBox 4"/>
          <p:cNvSpPr txBox="1"/>
          <p:nvPr/>
        </p:nvSpPr>
        <p:spPr>
          <a:xfrm>
            <a:off x="0" y="2743200"/>
            <a:ext cx="9144000" cy="4031873"/>
          </a:xfrm>
          <a:prstGeom prst="rect">
            <a:avLst/>
          </a:prstGeom>
          <a:solidFill>
            <a:schemeClr val="accent3">
              <a:lumMod val="20000"/>
              <a:lumOff val="80000"/>
            </a:schemeClr>
          </a:solidFill>
        </p:spPr>
        <p:txBody>
          <a:bodyPr wrap="square" rtlCol="0">
            <a:spAutoFit/>
          </a:bodyPr>
          <a:lstStyle/>
          <a:p>
            <a:r>
              <a:rPr lang="en-US" sz="2800" b="1" dirty="0" smtClean="0"/>
              <a:t>TASKS:</a:t>
            </a:r>
          </a:p>
          <a:p>
            <a:pPr marL="457200" indent="-457200">
              <a:buAutoNum type="arabicParenR"/>
            </a:pPr>
            <a:r>
              <a:rPr lang="en-US" sz="2400" b="1" dirty="0" smtClean="0"/>
              <a:t>Read through this scene in a group. As you read, annotate using one </a:t>
            </a:r>
            <a:r>
              <a:rPr lang="en-US" sz="2400" b="1" dirty="0" err="1" smtClean="0">
                <a:solidFill>
                  <a:srgbClr val="FF0000"/>
                </a:solidFill>
              </a:rPr>
              <a:t>c</a:t>
            </a:r>
            <a:r>
              <a:rPr lang="en-US" sz="2400" b="1" dirty="0" err="1" smtClean="0">
                <a:solidFill>
                  <a:schemeClr val="accent3">
                    <a:lumMod val="75000"/>
                  </a:schemeClr>
                </a:solidFill>
              </a:rPr>
              <a:t>o</a:t>
            </a:r>
            <a:r>
              <a:rPr lang="en-US" sz="2400" b="1" dirty="0" err="1" smtClean="0"/>
              <a:t>l</a:t>
            </a:r>
            <a:r>
              <a:rPr lang="en-US" sz="2400" b="1" dirty="0" err="1" smtClean="0">
                <a:solidFill>
                  <a:schemeClr val="accent4">
                    <a:lumMod val="60000"/>
                    <a:lumOff val="40000"/>
                  </a:schemeClr>
                </a:solidFill>
              </a:rPr>
              <a:t>o</a:t>
            </a:r>
            <a:r>
              <a:rPr lang="en-US" sz="2400" b="1" dirty="0" err="1" smtClean="0">
                <a:solidFill>
                  <a:schemeClr val="accent6">
                    <a:lumMod val="75000"/>
                  </a:schemeClr>
                </a:solidFill>
              </a:rPr>
              <a:t>u</a:t>
            </a:r>
            <a:r>
              <a:rPr lang="en-US" sz="2400" b="1" dirty="0" err="1" smtClean="0">
                <a:solidFill>
                  <a:schemeClr val="accent5">
                    <a:lumMod val="75000"/>
                  </a:schemeClr>
                </a:solidFill>
              </a:rPr>
              <a:t>r</a:t>
            </a:r>
            <a:r>
              <a:rPr lang="en-US" sz="2400" b="1" dirty="0" smtClean="0"/>
              <a:t>: </a:t>
            </a:r>
            <a:r>
              <a:rPr lang="en-US" sz="2400" b="1" u="sng" dirty="0" smtClean="0"/>
              <a:t>Any overstatement or understatement </a:t>
            </a:r>
            <a:r>
              <a:rPr lang="en-US" sz="2400" b="1" dirty="0" smtClean="0"/>
              <a:t>by either character. </a:t>
            </a:r>
          </a:p>
          <a:p>
            <a:pPr marL="457200" indent="-457200">
              <a:buAutoNum type="arabicParenR"/>
            </a:pPr>
            <a:r>
              <a:rPr lang="en-US" sz="2400" b="1" dirty="0" smtClean="0"/>
              <a:t>Highlight with a big </a:t>
            </a:r>
            <a:r>
              <a:rPr lang="en-US" sz="3600" b="1" dirty="0" smtClean="0">
                <a:solidFill>
                  <a:srgbClr val="FF0000"/>
                </a:solidFill>
              </a:rPr>
              <a:t>!*!</a:t>
            </a:r>
            <a:r>
              <a:rPr lang="en-US" sz="2400" b="1" dirty="0" smtClean="0"/>
              <a:t> Where you think the highest point of tension is.</a:t>
            </a:r>
          </a:p>
          <a:p>
            <a:pPr marL="457200" indent="-457200">
              <a:buAutoNum type="arabicParenR"/>
            </a:pPr>
            <a:r>
              <a:rPr lang="en-US" sz="2400" b="1" dirty="0" smtClean="0"/>
              <a:t> Highlight with a RED pen any insult (either explicit or implicit) said by Gwendolyn</a:t>
            </a:r>
          </a:p>
          <a:p>
            <a:pPr marL="457200" indent="-457200">
              <a:buFontTx/>
              <a:buAutoNum type="arabicParenR"/>
            </a:pPr>
            <a:r>
              <a:rPr lang="en-US" sz="2400" b="1" dirty="0" smtClean="0"/>
              <a:t> Highlight with a BLUE pen any insult (either explicit or implicit) said by Cecily.</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5">
                                            <p:txEl>
                                              <p:pRg st="2" end="2"/>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p:cTn id="1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5">
                                            <p:txEl>
                                              <p:pRg st="3" end="3"/>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p:cTn id="2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a:t>
            </a:r>
            <a:endParaRPr lang="en-US" b="1" dirty="0"/>
          </a:p>
        </p:txBody>
      </p:sp>
      <p:sp>
        <p:nvSpPr>
          <p:cNvPr id="3" name="Content Placeholder 2"/>
          <p:cNvSpPr>
            <a:spLocks noGrp="1"/>
          </p:cNvSpPr>
          <p:nvPr>
            <p:ph idx="1"/>
          </p:nvPr>
        </p:nvSpPr>
        <p:spPr/>
        <p:txBody>
          <a:bodyPr/>
          <a:lstStyle/>
          <a:p>
            <a:pPr>
              <a:buNone/>
            </a:pPr>
            <a:r>
              <a:rPr lang="en-US" dirty="0" smtClean="0"/>
              <a:t>		Discuss the “relative morality” of the key characters and why we like/dislike them.</a:t>
            </a:r>
          </a:p>
          <a:p>
            <a:pPr>
              <a:buNone/>
            </a:pPr>
            <a:endParaRPr lang="en-US" dirty="0" smtClean="0"/>
          </a:p>
          <a:p>
            <a:pPr>
              <a:buNone/>
            </a:pPr>
            <a:r>
              <a:rPr lang="en-US" dirty="0" smtClean="0"/>
              <a:t>Examine how </a:t>
            </a:r>
            <a:r>
              <a:rPr lang="en-US" dirty="0" err="1" smtClean="0"/>
              <a:t>Humour</a:t>
            </a:r>
            <a:r>
              <a:rPr lang="en-US" dirty="0" smtClean="0"/>
              <a:t> is created in the </a:t>
            </a:r>
            <a:r>
              <a:rPr lang="en-US" smtClean="0"/>
              <a:t>Act 2.</a:t>
            </a:r>
            <a:endParaRPr lang="en-US" dirty="0" smtClean="0"/>
          </a:p>
          <a:p>
            <a:pPr>
              <a:buNone/>
            </a:pPr>
            <a:endParaRPr lang="en-US" dirty="0" smtClean="0"/>
          </a:p>
        </p:txBody>
      </p:sp>
      <p:pic>
        <p:nvPicPr>
          <p:cNvPr id="4" name="Picture 2" descr="http://3.bp.blogspot.com/-1ApGPfly8WY/TejOo7XS1sI/AAAAAAAAAsA/nXmChMHIQHs/s400/earnest.jpg"/>
          <p:cNvPicPr>
            <a:picLocks noChangeAspect="1" noChangeArrowheads="1"/>
          </p:cNvPicPr>
          <p:nvPr/>
        </p:nvPicPr>
        <p:blipFill>
          <a:blip r:embed="rId2" cstate="print"/>
          <a:srcRect/>
          <a:stretch>
            <a:fillRect/>
          </a:stretch>
        </p:blipFill>
        <p:spPr bwMode="auto">
          <a:xfrm>
            <a:off x="3657600" y="4648200"/>
            <a:ext cx="2209799" cy="22098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rPr>
              <a:t>END OF ACT 2 REVIEW</a:t>
            </a:r>
            <a:endParaRPr lang="en-US" b="1" dirty="0">
              <a:solidFill>
                <a:schemeClr val="accent3">
                  <a:lumMod val="50000"/>
                </a:schemeClr>
              </a:solidFill>
            </a:endParaRPr>
          </a:p>
        </p:txBody>
      </p:sp>
      <p:sp>
        <p:nvSpPr>
          <p:cNvPr id="3" name="Content Placeholder 2"/>
          <p:cNvSpPr>
            <a:spLocks noGrp="1"/>
          </p:cNvSpPr>
          <p:nvPr>
            <p:ph idx="1"/>
          </p:nvPr>
        </p:nvSpPr>
        <p:spPr>
          <a:xfrm>
            <a:off x="0" y="1143000"/>
            <a:ext cx="9144000" cy="1066800"/>
          </a:xfrm>
          <a:solidFill>
            <a:schemeClr val="bg2">
              <a:lumMod val="90000"/>
            </a:schemeClr>
          </a:solidFill>
        </p:spPr>
        <p:txBody>
          <a:bodyPr>
            <a:normAutofit/>
          </a:bodyPr>
          <a:lstStyle/>
          <a:p>
            <a:pPr>
              <a:buNone/>
            </a:pPr>
            <a:r>
              <a:rPr lang="en-US" dirty="0" smtClean="0"/>
              <a:t>	</a:t>
            </a:r>
            <a:r>
              <a:rPr lang="en-US" sz="2600" dirty="0" smtClean="0"/>
              <a:t>With a partner re-enact the following three Key Scenes from the play so far (join up each one with a cross-cut):</a:t>
            </a:r>
            <a:endParaRPr lang="en-US" sz="2600" dirty="0"/>
          </a:p>
        </p:txBody>
      </p:sp>
      <p:sp>
        <p:nvSpPr>
          <p:cNvPr id="4" name="Content Placeholder 2"/>
          <p:cNvSpPr txBox="1">
            <a:spLocks/>
          </p:cNvSpPr>
          <p:nvPr/>
        </p:nvSpPr>
        <p:spPr>
          <a:xfrm>
            <a:off x="0" y="2286000"/>
            <a:ext cx="3810000" cy="1143000"/>
          </a:xfrm>
          <a:prstGeom prst="rect">
            <a:avLst/>
          </a:prstGeom>
          <a:solidFill>
            <a:schemeClr val="tx2">
              <a:lumMod val="20000"/>
              <a:lumOff val="80000"/>
            </a:schemeClr>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Lady Bracknell denies Jack permission to marry Gwendolyn</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0" y="6019800"/>
            <a:ext cx="9144000" cy="838200"/>
          </a:xfrm>
          <a:prstGeom prst="rect">
            <a:avLst/>
          </a:prstGeom>
          <a:solidFill>
            <a:schemeClr val="tx1"/>
          </a:solidFill>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solidFill>
                <a:effectLst/>
                <a:uLnTx/>
                <a:uFillTx/>
                <a:latin typeface="Trebuchet MS" pitchFamily="34" charset="0"/>
              </a:rPr>
              <a:t>You can paraphrase</a:t>
            </a:r>
            <a:r>
              <a:rPr kumimoji="0" lang="en-US" sz="2400" b="0" i="0" u="none" strike="noStrike" kern="1200" cap="none" spc="0" normalizeH="0" noProof="0" dirty="0" smtClean="0">
                <a:ln>
                  <a:noFill/>
                </a:ln>
                <a:solidFill>
                  <a:schemeClr val="bg1"/>
                </a:solidFill>
                <a:effectLst/>
                <a:uLnTx/>
                <a:uFillTx/>
                <a:latin typeface="Trebuchet MS" pitchFamily="34" charset="0"/>
              </a:rPr>
              <a:t> each scene – just make sure you re-enact the main “point” of each scene. </a:t>
            </a:r>
            <a:endParaRPr kumimoji="0" lang="en-US" sz="2400" b="0" i="0" u="none" strike="noStrike" kern="1200" cap="none" spc="0" normalizeH="0" baseline="0" noProof="0" dirty="0">
              <a:ln>
                <a:noFill/>
              </a:ln>
              <a:solidFill>
                <a:schemeClr val="bg1"/>
              </a:solidFill>
              <a:effectLst/>
              <a:uLnTx/>
              <a:uFillTx/>
              <a:latin typeface="Trebuchet MS" pitchFamily="34" charset="0"/>
            </a:endParaRPr>
          </a:p>
        </p:txBody>
      </p:sp>
      <p:sp>
        <p:nvSpPr>
          <p:cNvPr id="6" name="Content Placeholder 2"/>
          <p:cNvSpPr txBox="1">
            <a:spLocks/>
          </p:cNvSpPr>
          <p:nvPr/>
        </p:nvSpPr>
        <p:spPr>
          <a:xfrm>
            <a:off x="0" y="4953000"/>
            <a:ext cx="4191000" cy="609600"/>
          </a:xfrm>
          <a:prstGeom prst="rect">
            <a:avLst/>
          </a:prstGeom>
          <a:solidFill>
            <a:schemeClr val="accent2">
              <a:lumMod val="20000"/>
              <a:lumOff val="80000"/>
            </a:schemeClr>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Cecily and Gwendolyn</a:t>
            </a:r>
            <a:r>
              <a:rPr kumimoji="0" lang="en-US" sz="2400" b="0" i="0" u="none" strike="noStrike" kern="1200" cap="none" spc="0" normalizeH="0" noProof="0" dirty="0" smtClean="0">
                <a:ln>
                  <a:noFill/>
                </a:ln>
                <a:solidFill>
                  <a:schemeClr val="tx1"/>
                </a:solidFill>
                <a:effectLst/>
                <a:uLnTx/>
                <a:uFillTx/>
                <a:latin typeface="+mn-lt"/>
                <a:ea typeface="+mn-ea"/>
                <a:cs typeface="+mn-cs"/>
              </a:rPr>
              <a:t> meet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0" y="3581400"/>
            <a:ext cx="4495800" cy="914400"/>
          </a:xfrm>
          <a:prstGeom prst="rect">
            <a:avLst/>
          </a:prstGeom>
          <a:solidFill>
            <a:schemeClr val="accent4">
              <a:lumMod val="20000"/>
              <a:lumOff val="80000"/>
            </a:schemeClr>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Cecily explains to</a:t>
            </a:r>
            <a:r>
              <a:rPr kumimoji="0" lang="en-US" sz="2400" b="0" i="0" u="none" strike="noStrike" kern="1200" cap="none" spc="0" normalizeH="0" noProof="0" dirty="0" smtClean="0">
                <a:ln>
                  <a:noFill/>
                </a:ln>
                <a:solidFill>
                  <a:schemeClr val="tx1"/>
                </a:solidFill>
                <a:effectLst/>
                <a:uLnTx/>
                <a:uFillTx/>
                <a:latin typeface="+mn-lt"/>
                <a:ea typeface="+mn-ea"/>
                <a:cs typeface="+mn-cs"/>
              </a:rPr>
              <a:t> Algernon their “engagement” (and his letters).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4343400" y="4724400"/>
            <a:ext cx="4572000" cy="1200329"/>
          </a:xfrm>
          <a:prstGeom prst="rect">
            <a:avLst/>
          </a:prstGeom>
          <a:noFill/>
          <a:ln w="57150">
            <a:solidFill>
              <a:schemeClr val="tx1"/>
            </a:solidFill>
            <a:prstDash val="dash"/>
          </a:ln>
        </p:spPr>
        <p:txBody>
          <a:bodyPr wrap="square" rtlCol="0">
            <a:spAutoFit/>
          </a:bodyPr>
          <a:lstStyle/>
          <a:p>
            <a:r>
              <a:rPr lang="en-US" sz="2400" dirty="0" smtClean="0"/>
              <a:t>In this scene, include a </a:t>
            </a:r>
            <a:r>
              <a:rPr lang="en-US" sz="2400" b="1" u="sng" dirty="0" smtClean="0"/>
              <a:t>thought-track</a:t>
            </a:r>
            <a:r>
              <a:rPr lang="en-US" sz="2400" dirty="0" smtClean="0"/>
              <a:t> from each character showing what they are really thinking.  </a:t>
            </a:r>
            <a:endParaRPr lang="en-US" sz="2400" dirty="0"/>
          </a:p>
        </p:txBody>
      </p:sp>
      <p:sp>
        <p:nvSpPr>
          <p:cNvPr id="9" name="TextBox 8"/>
          <p:cNvSpPr txBox="1"/>
          <p:nvPr/>
        </p:nvSpPr>
        <p:spPr>
          <a:xfrm>
            <a:off x="3962400" y="2362200"/>
            <a:ext cx="4953000" cy="830997"/>
          </a:xfrm>
          <a:prstGeom prst="rect">
            <a:avLst/>
          </a:prstGeom>
          <a:noFill/>
          <a:ln w="57150">
            <a:solidFill>
              <a:schemeClr val="tx1"/>
            </a:solidFill>
            <a:prstDash val="dash"/>
          </a:ln>
        </p:spPr>
        <p:txBody>
          <a:bodyPr wrap="square" rtlCol="0">
            <a:spAutoFit/>
          </a:bodyPr>
          <a:lstStyle/>
          <a:p>
            <a:r>
              <a:rPr lang="en-US" sz="2400" dirty="0" smtClean="0"/>
              <a:t>In this scene, use a </a:t>
            </a:r>
            <a:r>
              <a:rPr lang="en-US" sz="2400" u="sng" dirty="0" smtClean="0"/>
              <a:t>freeze </a:t>
            </a:r>
            <a:r>
              <a:rPr lang="en-US" sz="2400" dirty="0" smtClean="0"/>
              <a:t>to highlight the highest point of tension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91200" cy="1143000"/>
          </a:xfrm>
        </p:spPr>
        <p:txBody>
          <a:bodyPr>
            <a:normAutofit/>
          </a:bodyPr>
          <a:lstStyle/>
          <a:p>
            <a:pPr algn="l"/>
            <a:r>
              <a:rPr lang="en-US" sz="2800" b="1" dirty="0" smtClean="0">
                <a:latin typeface="Trebuchet MS" pitchFamily="34" charset="0"/>
              </a:rPr>
              <a:t>“</a:t>
            </a:r>
            <a:r>
              <a:rPr lang="en-US" sz="2800" b="1" u="sng" dirty="0" smtClean="0">
                <a:latin typeface="Trebuchet MS" pitchFamily="34" charset="0"/>
              </a:rPr>
              <a:t>6 Paired Characters”</a:t>
            </a:r>
            <a:endParaRPr lang="en-US" sz="2800" b="1" dirty="0">
              <a:latin typeface="Trebuchet MS" pitchFamily="34" charset="0"/>
            </a:endParaRPr>
          </a:p>
        </p:txBody>
      </p:sp>
      <p:pic>
        <p:nvPicPr>
          <p:cNvPr id="34818" name="Picture 2" descr="http://www.rocketnorton.com/EarnestTitle-l.jpg"/>
          <p:cNvPicPr>
            <a:picLocks noChangeAspect="1" noChangeArrowheads="1"/>
          </p:cNvPicPr>
          <p:nvPr/>
        </p:nvPicPr>
        <p:blipFill>
          <a:blip r:embed="rId2" cstate="print"/>
          <a:srcRect/>
          <a:stretch>
            <a:fillRect/>
          </a:stretch>
        </p:blipFill>
        <p:spPr bwMode="auto">
          <a:xfrm>
            <a:off x="6769100" y="0"/>
            <a:ext cx="2374900" cy="1905000"/>
          </a:xfrm>
          <a:prstGeom prst="rect">
            <a:avLst/>
          </a:prstGeom>
          <a:noFill/>
          <a:ln>
            <a:solidFill>
              <a:schemeClr val="accent1"/>
            </a:solidFill>
          </a:ln>
        </p:spPr>
      </p:pic>
      <p:sp>
        <p:nvSpPr>
          <p:cNvPr id="7" name="TextBox 6"/>
          <p:cNvSpPr txBox="1"/>
          <p:nvPr/>
        </p:nvSpPr>
        <p:spPr>
          <a:xfrm>
            <a:off x="304800" y="2514600"/>
            <a:ext cx="8534400" cy="1292662"/>
          </a:xfrm>
          <a:prstGeom prst="rect">
            <a:avLst/>
          </a:prstGeom>
          <a:solidFill>
            <a:schemeClr val="accent4">
              <a:lumMod val="20000"/>
              <a:lumOff val="80000"/>
            </a:schemeClr>
          </a:solidFill>
        </p:spPr>
        <p:txBody>
          <a:bodyPr wrap="square" rtlCol="0">
            <a:spAutoFit/>
          </a:bodyPr>
          <a:lstStyle/>
          <a:p>
            <a:pPr algn="ctr"/>
            <a:endParaRPr lang="en-US" sz="2600" dirty="0" smtClean="0">
              <a:latin typeface="Trebuchet MS" pitchFamily="34" charset="0"/>
            </a:endParaRPr>
          </a:p>
          <a:p>
            <a:pPr algn="ctr"/>
            <a:r>
              <a:rPr lang="en-US" sz="2600" dirty="0" smtClean="0">
                <a:latin typeface="Trebuchet MS" pitchFamily="34" charset="0"/>
              </a:rPr>
              <a:t>Dr Chasuble		Miss Prism</a:t>
            </a:r>
          </a:p>
          <a:p>
            <a:pPr algn="ctr"/>
            <a:r>
              <a:rPr lang="en-US" sz="2600" dirty="0" smtClean="0">
                <a:latin typeface="Trebuchet MS" pitchFamily="34" charset="0"/>
              </a:rPr>
              <a:t>	</a:t>
            </a:r>
            <a:endParaRPr lang="en-US" sz="2600" dirty="0">
              <a:latin typeface="Trebuchet MS" pitchFamily="34" charset="0"/>
            </a:endParaRPr>
          </a:p>
        </p:txBody>
      </p:sp>
      <p:sp>
        <p:nvSpPr>
          <p:cNvPr id="9" name="Rectangle 8"/>
          <p:cNvSpPr/>
          <p:nvPr/>
        </p:nvSpPr>
        <p:spPr>
          <a:xfrm>
            <a:off x="304800" y="3962400"/>
            <a:ext cx="8458200" cy="1292662"/>
          </a:xfrm>
          <a:prstGeom prst="rect">
            <a:avLst/>
          </a:prstGeom>
          <a:solidFill>
            <a:schemeClr val="accent6">
              <a:lumMod val="20000"/>
              <a:lumOff val="80000"/>
            </a:schemeClr>
          </a:solidFill>
        </p:spPr>
        <p:txBody>
          <a:bodyPr wrap="square">
            <a:spAutoFit/>
          </a:bodyPr>
          <a:lstStyle/>
          <a:p>
            <a:pPr algn="ctr"/>
            <a:endParaRPr lang="en-US" sz="2600" dirty="0" smtClean="0">
              <a:latin typeface="Trebuchet MS" pitchFamily="34" charset="0"/>
            </a:endParaRPr>
          </a:p>
          <a:p>
            <a:pPr algn="ctr"/>
            <a:r>
              <a:rPr lang="en-US" sz="2600" dirty="0" smtClean="0">
                <a:latin typeface="Trebuchet MS" pitchFamily="34" charset="0"/>
              </a:rPr>
              <a:t>Algernon (“Earnest”)		Cecily</a:t>
            </a:r>
          </a:p>
          <a:p>
            <a:pPr algn="ctr"/>
            <a:endParaRPr lang="en-US" sz="2600" dirty="0" smtClean="0">
              <a:latin typeface="Trebuchet MS" pitchFamily="34" charset="0"/>
            </a:endParaRPr>
          </a:p>
        </p:txBody>
      </p:sp>
      <p:sp>
        <p:nvSpPr>
          <p:cNvPr id="11" name="Rectangle 10"/>
          <p:cNvSpPr/>
          <p:nvPr/>
        </p:nvSpPr>
        <p:spPr>
          <a:xfrm>
            <a:off x="304800" y="1066800"/>
            <a:ext cx="8458200" cy="1292662"/>
          </a:xfrm>
          <a:prstGeom prst="rect">
            <a:avLst/>
          </a:prstGeom>
          <a:solidFill>
            <a:schemeClr val="accent1">
              <a:lumMod val="20000"/>
              <a:lumOff val="80000"/>
            </a:schemeClr>
          </a:solidFill>
        </p:spPr>
        <p:txBody>
          <a:bodyPr wrap="square">
            <a:spAutoFit/>
          </a:bodyPr>
          <a:lstStyle/>
          <a:p>
            <a:pPr algn="ctr"/>
            <a:endParaRPr lang="en-US" sz="2600" dirty="0" smtClean="0">
              <a:latin typeface="Trebuchet MS" pitchFamily="34" charset="0"/>
            </a:endParaRPr>
          </a:p>
          <a:p>
            <a:pPr algn="ctr"/>
            <a:r>
              <a:rPr lang="en-US" sz="2600" dirty="0" smtClean="0">
                <a:latin typeface="Trebuchet MS" pitchFamily="34" charset="0"/>
              </a:rPr>
              <a:t>Jack (“Earnest”)			Gwendolyn</a:t>
            </a:r>
          </a:p>
          <a:p>
            <a:pPr algn="ctr"/>
            <a:endParaRPr lang="en-US" sz="2600" dirty="0" smtClean="0">
              <a:latin typeface="Trebuchet MS" pitchFamily="34" charset="0"/>
            </a:endParaRPr>
          </a:p>
        </p:txBody>
      </p:sp>
      <p:sp>
        <p:nvSpPr>
          <p:cNvPr id="8" name="TextBox 7"/>
          <p:cNvSpPr txBox="1"/>
          <p:nvPr/>
        </p:nvSpPr>
        <p:spPr>
          <a:xfrm>
            <a:off x="762000" y="5486400"/>
            <a:ext cx="7391400" cy="954107"/>
          </a:xfrm>
          <a:prstGeom prst="rect">
            <a:avLst/>
          </a:prstGeom>
          <a:noFill/>
          <a:ln w="76200">
            <a:solidFill>
              <a:schemeClr val="tx2"/>
            </a:solidFill>
          </a:ln>
        </p:spPr>
        <p:txBody>
          <a:bodyPr wrap="square" rtlCol="0">
            <a:spAutoFit/>
          </a:bodyPr>
          <a:lstStyle/>
          <a:p>
            <a:pPr algn="ctr"/>
            <a:r>
              <a:rPr lang="en-US" sz="2800" dirty="0" smtClean="0">
                <a:solidFill>
                  <a:schemeClr val="tx2">
                    <a:lumMod val="75000"/>
                  </a:schemeClr>
                </a:solidFill>
                <a:latin typeface="Trebuchet MS" pitchFamily="34" charset="0"/>
              </a:rPr>
              <a:t>Describe the relationship between each pair in 30 seconds or less.</a:t>
            </a:r>
            <a:endParaRPr lang="en-US" sz="2800" dirty="0">
              <a:solidFill>
                <a:schemeClr val="tx2">
                  <a:lumMod val="75000"/>
                </a:schemeClr>
              </a:solidFill>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A Farce:</a:t>
            </a:r>
            <a:br>
              <a:rPr lang="en-US" b="1" dirty="0" smtClean="0"/>
            </a:br>
            <a:endParaRPr lang="en-US" dirty="0"/>
          </a:p>
        </p:txBody>
      </p:sp>
      <p:sp>
        <p:nvSpPr>
          <p:cNvPr id="3" name="Content Placeholder 2"/>
          <p:cNvSpPr>
            <a:spLocks noGrp="1"/>
          </p:cNvSpPr>
          <p:nvPr>
            <p:ph idx="1"/>
          </p:nvPr>
        </p:nvSpPr>
        <p:spPr>
          <a:xfrm>
            <a:off x="0" y="533400"/>
            <a:ext cx="9144000" cy="1219200"/>
          </a:xfrm>
          <a:solidFill>
            <a:schemeClr val="bg1">
              <a:lumMod val="95000"/>
            </a:schemeClr>
          </a:solidFill>
        </p:spPr>
        <p:txBody>
          <a:bodyPr>
            <a:noAutofit/>
          </a:bodyPr>
          <a:lstStyle/>
          <a:p>
            <a:pPr>
              <a:buNone/>
            </a:pPr>
            <a:r>
              <a:rPr lang="en-US" sz="2400" dirty="0" smtClean="0">
                <a:latin typeface="Trebuchet MS" pitchFamily="34" charset="0"/>
              </a:rPr>
              <a:t>	A light dramatic work in which </a:t>
            </a:r>
            <a:r>
              <a:rPr lang="en-US" sz="2400" b="1" u="sng" dirty="0" smtClean="0">
                <a:solidFill>
                  <a:schemeClr val="accent4">
                    <a:lumMod val="60000"/>
                    <a:lumOff val="40000"/>
                  </a:schemeClr>
                </a:solidFill>
                <a:latin typeface="Trebuchet MS" pitchFamily="34" charset="0"/>
              </a:rPr>
              <a:t>highly improbable plot situations</a:t>
            </a:r>
            <a:r>
              <a:rPr lang="en-US" sz="2400" dirty="0" smtClean="0">
                <a:latin typeface="Trebuchet MS" pitchFamily="34" charset="0"/>
              </a:rPr>
              <a:t>, </a:t>
            </a:r>
            <a:r>
              <a:rPr lang="en-US" sz="2400" b="1" u="sng" dirty="0" smtClean="0">
                <a:solidFill>
                  <a:schemeClr val="accent3">
                    <a:lumMod val="75000"/>
                  </a:schemeClr>
                </a:solidFill>
                <a:latin typeface="Trebuchet MS" pitchFamily="34" charset="0"/>
              </a:rPr>
              <a:t>exaggerated characters</a:t>
            </a:r>
            <a:r>
              <a:rPr lang="en-US" sz="2400" dirty="0" smtClean="0">
                <a:latin typeface="Trebuchet MS" pitchFamily="34" charset="0"/>
              </a:rPr>
              <a:t>, and often visual elements are used for </a:t>
            </a:r>
            <a:r>
              <a:rPr lang="en-US" sz="2400" b="1" u="sng" dirty="0" smtClean="0">
                <a:solidFill>
                  <a:schemeClr val="accent6">
                    <a:lumMod val="75000"/>
                  </a:schemeClr>
                </a:solidFill>
                <a:latin typeface="Trebuchet MS" pitchFamily="34" charset="0"/>
              </a:rPr>
              <a:t>humorous effect</a:t>
            </a:r>
            <a:r>
              <a:rPr lang="en-US" sz="2400" dirty="0" smtClean="0">
                <a:latin typeface="Trebuchet MS" pitchFamily="34" charset="0"/>
              </a:rPr>
              <a:t>.</a:t>
            </a:r>
            <a:br>
              <a:rPr lang="en-US" sz="2400" dirty="0" smtClean="0">
                <a:latin typeface="Trebuchet MS" pitchFamily="34" charset="0"/>
              </a:rPr>
            </a:br>
            <a:r>
              <a:rPr lang="en-US" sz="2400" dirty="0" smtClean="0">
                <a:latin typeface="Trebuchet MS" pitchFamily="34" charset="0"/>
              </a:rPr>
              <a:t/>
            </a:r>
            <a:br>
              <a:rPr lang="en-US" sz="2400" dirty="0" smtClean="0">
                <a:latin typeface="Trebuchet MS" pitchFamily="34" charset="0"/>
              </a:rPr>
            </a:br>
            <a:endParaRPr lang="en-US" sz="2400" dirty="0">
              <a:latin typeface="Trebuchet MS" pitchFamily="34" charset="0"/>
            </a:endParaRPr>
          </a:p>
        </p:txBody>
      </p:sp>
      <p:sp>
        <p:nvSpPr>
          <p:cNvPr id="5" name="Rectangle 4"/>
          <p:cNvSpPr/>
          <p:nvPr/>
        </p:nvSpPr>
        <p:spPr>
          <a:xfrm>
            <a:off x="2667000" y="3505200"/>
            <a:ext cx="3313728" cy="954107"/>
          </a:xfrm>
          <a:prstGeom prst="rect">
            <a:avLst/>
          </a:prstGeom>
        </p:spPr>
        <p:txBody>
          <a:bodyPr wrap="none">
            <a:spAutoFit/>
          </a:bodyPr>
          <a:lstStyle/>
          <a:p>
            <a:pPr algn="ctr"/>
            <a:r>
              <a:rPr lang="en-US" sz="2800" b="1" u="sng" dirty="0" smtClean="0">
                <a:solidFill>
                  <a:schemeClr val="accent4">
                    <a:lumMod val="60000"/>
                    <a:lumOff val="40000"/>
                  </a:schemeClr>
                </a:solidFill>
                <a:latin typeface="Trebuchet MS" pitchFamily="34" charset="0"/>
              </a:rPr>
              <a:t>highly improbable </a:t>
            </a:r>
          </a:p>
          <a:p>
            <a:pPr algn="ctr"/>
            <a:r>
              <a:rPr lang="en-US" sz="2800" b="1" u="sng" dirty="0" smtClean="0">
                <a:solidFill>
                  <a:schemeClr val="accent4">
                    <a:lumMod val="60000"/>
                    <a:lumOff val="40000"/>
                  </a:schemeClr>
                </a:solidFill>
                <a:latin typeface="Trebuchet MS" pitchFamily="34" charset="0"/>
              </a:rPr>
              <a:t>plot situations</a:t>
            </a:r>
            <a:endParaRPr lang="en-US" sz="2800" dirty="0"/>
          </a:p>
        </p:txBody>
      </p:sp>
      <p:sp>
        <p:nvSpPr>
          <p:cNvPr id="6" name="Rectangle 5"/>
          <p:cNvSpPr/>
          <p:nvPr/>
        </p:nvSpPr>
        <p:spPr>
          <a:xfrm>
            <a:off x="609600" y="4876800"/>
            <a:ext cx="2345514" cy="954107"/>
          </a:xfrm>
          <a:prstGeom prst="rect">
            <a:avLst/>
          </a:prstGeom>
        </p:spPr>
        <p:txBody>
          <a:bodyPr wrap="none">
            <a:spAutoFit/>
          </a:bodyPr>
          <a:lstStyle/>
          <a:p>
            <a:r>
              <a:rPr lang="en-US" sz="2800" b="1" u="sng" dirty="0" smtClean="0">
                <a:solidFill>
                  <a:schemeClr val="accent3">
                    <a:lumMod val="75000"/>
                  </a:schemeClr>
                </a:solidFill>
                <a:latin typeface="Trebuchet MS" pitchFamily="34" charset="0"/>
              </a:rPr>
              <a:t>Exaggerated </a:t>
            </a:r>
          </a:p>
          <a:p>
            <a:r>
              <a:rPr lang="en-US" sz="2800" b="1" u="sng" dirty="0" smtClean="0">
                <a:solidFill>
                  <a:schemeClr val="accent3">
                    <a:lumMod val="75000"/>
                  </a:schemeClr>
                </a:solidFill>
                <a:latin typeface="Trebuchet MS" pitchFamily="34" charset="0"/>
              </a:rPr>
              <a:t>characters</a:t>
            </a:r>
            <a:endParaRPr lang="en-US" sz="2800" dirty="0"/>
          </a:p>
        </p:txBody>
      </p:sp>
      <p:sp>
        <p:nvSpPr>
          <p:cNvPr id="7" name="Rectangle 6"/>
          <p:cNvSpPr/>
          <p:nvPr/>
        </p:nvSpPr>
        <p:spPr>
          <a:xfrm>
            <a:off x="4191000" y="5181600"/>
            <a:ext cx="2959465" cy="523220"/>
          </a:xfrm>
          <a:prstGeom prst="rect">
            <a:avLst/>
          </a:prstGeom>
        </p:spPr>
        <p:txBody>
          <a:bodyPr wrap="none">
            <a:spAutoFit/>
          </a:bodyPr>
          <a:lstStyle/>
          <a:p>
            <a:r>
              <a:rPr lang="en-US" sz="2800" b="1" u="sng" dirty="0" smtClean="0">
                <a:solidFill>
                  <a:schemeClr val="accent6">
                    <a:lumMod val="75000"/>
                  </a:schemeClr>
                </a:solidFill>
                <a:latin typeface="Trebuchet MS" pitchFamily="34" charset="0"/>
              </a:rPr>
              <a:t>humorous effect</a:t>
            </a:r>
            <a:endParaRPr lang="en-US" sz="2800" dirty="0"/>
          </a:p>
        </p:txBody>
      </p:sp>
      <p:sp>
        <p:nvSpPr>
          <p:cNvPr id="8" name="Oval 7"/>
          <p:cNvSpPr/>
          <p:nvPr/>
        </p:nvSpPr>
        <p:spPr>
          <a:xfrm>
            <a:off x="3352800" y="4419600"/>
            <a:ext cx="3962400" cy="1905000"/>
          </a:xfrm>
          <a:prstGeom prst="ellipse">
            <a:avLst/>
          </a:prstGeom>
          <a:noFill/>
          <a:ln w="476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3600" y="3048000"/>
            <a:ext cx="3810000" cy="1905000"/>
          </a:xfrm>
          <a:prstGeom prst="ellipse">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2400" y="4419600"/>
            <a:ext cx="3886200" cy="1905000"/>
          </a:xfrm>
          <a:prstGeom prst="ellipse">
            <a:avLst/>
          </a:prstGeom>
          <a:noFill/>
          <a:ln w="476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172200" y="1828800"/>
            <a:ext cx="2819400" cy="1938992"/>
          </a:xfrm>
          <a:prstGeom prst="rect">
            <a:avLst/>
          </a:prstGeom>
          <a:noFill/>
          <a:ln w="69850">
            <a:solidFill>
              <a:schemeClr val="tx1"/>
            </a:solidFill>
          </a:ln>
        </p:spPr>
        <p:txBody>
          <a:bodyPr wrap="square" rtlCol="0">
            <a:spAutoFit/>
          </a:bodyPr>
          <a:lstStyle/>
          <a:p>
            <a:r>
              <a:rPr lang="en-US" sz="2400" dirty="0" smtClean="0"/>
              <a:t>Find at least 3 quotes that exemplify these characteristics within the play…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95400" y="304800"/>
          <a:ext cx="7239000" cy="1219200"/>
        </p:xfrm>
        <a:graphic>
          <a:graphicData uri="http://schemas.openxmlformats.org/drawingml/2006/table">
            <a:tbl>
              <a:tblPr/>
              <a:tblGrid>
                <a:gridCol w="4232031"/>
                <a:gridCol w="3006969"/>
              </a:tblGrid>
              <a:tr h="1219200">
                <a:tc>
                  <a:txBody>
                    <a:bodyPr/>
                    <a:lstStyle/>
                    <a:p>
                      <a:pPr marL="0" marR="0">
                        <a:spcBef>
                          <a:spcPts val="0"/>
                        </a:spcBef>
                        <a:spcAft>
                          <a:spcPts val="0"/>
                        </a:spcAft>
                      </a:pPr>
                      <a:r>
                        <a:rPr lang="en-US" sz="2600" b="1" dirty="0">
                          <a:latin typeface="Verdana"/>
                          <a:ea typeface="Times New Roman"/>
                          <a:cs typeface="Tahoma"/>
                        </a:rPr>
                        <a:t>Three types of irony</a:t>
                      </a:r>
                      <a:r>
                        <a:rPr lang="en-US" sz="2600" dirty="0">
                          <a:latin typeface="Verdana"/>
                          <a:ea typeface="Times New Roman"/>
                          <a:cs typeface="Tahoma"/>
                        </a:rPr>
                        <a:t> </a:t>
                      </a:r>
                      <a:endParaRPr lang="en-US" sz="2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SzPts val="1000"/>
                        <a:buFont typeface="Symbol"/>
                        <a:buChar char=""/>
                        <a:tabLst>
                          <a:tab pos="457200" algn="l"/>
                        </a:tabLst>
                      </a:pPr>
                      <a:r>
                        <a:rPr lang="en-US" sz="2600" dirty="0">
                          <a:latin typeface="Verdana"/>
                          <a:ea typeface="Times New Roman"/>
                          <a:cs typeface="Tahoma"/>
                        </a:rPr>
                        <a:t>Verbal</a:t>
                      </a:r>
                      <a:r>
                        <a:rPr lang="en-US" sz="2600" dirty="0">
                          <a:latin typeface="Tahoma"/>
                          <a:ea typeface="Times New Roman"/>
                          <a:cs typeface="Times New Roman"/>
                        </a:rPr>
                        <a:t> </a:t>
                      </a:r>
                      <a:endParaRPr lang="en-US" sz="2600" dirty="0">
                        <a:latin typeface="Times New Roman"/>
                        <a:ea typeface="Times New Roman"/>
                      </a:endParaRPr>
                    </a:p>
                    <a:p>
                      <a:pPr marL="342900" marR="0" lvl="0" indent="-342900" algn="l">
                        <a:spcBef>
                          <a:spcPts val="0"/>
                        </a:spcBef>
                        <a:spcAft>
                          <a:spcPts val="0"/>
                        </a:spcAft>
                        <a:buSzPts val="1000"/>
                        <a:buFont typeface="Symbol"/>
                        <a:buChar char=""/>
                        <a:tabLst>
                          <a:tab pos="457200" algn="l"/>
                        </a:tabLst>
                      </a:pPr>
                      <a:r>
                        <a:rPr lang="en-US" sz="2600" dirty="0">
                          <a:solidFill>
                            <a:srgbClr val="FF0000"/>
                          </a:solidFill>
                          <a:latin typeface="Verdana"/>
                          <a:ea typeface="Times New Roman"/>
                          <a:cs typeface="Tahoma"/>
                        </a:rPr>
                        <a:t>Dramatic</a:t>
                      </a:r>
                      <a:r>
                        <a:rPr lang="en-US" sz="2600" dirty="0">
                          <a:solidFill>
                            <a:srgbClr val="FF0000"/>
                          </a:solidFill>
                          <a:latin typeface="Tahoma"/>
                          <a:ea typeface="Times New Roman"/>
                          <a:cs typeface="Times New Roman"/>
                        </a:rPr>
                        <a:t> </a:t>
                      </a:r>
                      <a:endParaRPr lang="en-US" sz="2600" dirty="0">
                        <a:solidFill>
                          <a:srgbClr val="FF0000"/>
                        </a:solidFill>
                        <a:latin typeface="Times New Roman"/>
                        <a:ea typeface="Times New Roman"/>
                      </a:endParaRPr>
                    </a:p>
                    <a:p>
                      <a:pPr marL="342900" marR="0" lvl="0" indent="-342900" algn="l">
                        <a:spcBef>
                          <a:spcPts val="0"/>
                        </a:spcBef>
                        <a:spcAft>
                          <a:spcPts val="0"/>
                        </a:spcAft>
                        <a:buSzPts val="1000"/>
                        <a:buFont typeface="Symbol"/>
                        <a:buChar char=""/>
                        <a:tabLst>
                          <a:tab pos="457200" algn="l"/>
                        </a:tabLst>
                      </a:pPr>
                      <a:r>
                        <a:rPr lang="en-US" sz="2600" dirty="0">
                          <a:latin typeface="Verdana"/>
                          <a:ea typeface="Times New Roman"/>
                          <a:cs typeface="Tahoma"/>
                        </a:rPr>
                        <a:t>Situational</a:t>
                      </a:r>
                      <a:r>
                        <a:rPr lang="en-US" sz="2600" dirty="0">
                          <a:latin typeface="Tahoma"/>
                          <a:ea typeface="Times New Roman"/>
                          <a:cs typeface="Times New Roman"/>
                        </a:rPr>
                        <a:t> </a:t>
                      </a:r>
                      <a:endParaRPr lang="en-US" sz="2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152400" y="1676400"/>
          <a:ext cx="8991600" cy="4693920"/>
        </p:xfrm>
        <a:graphic>
          <a:graphicData uri="http://schemas.openxmlformats.org/drawingml/2006/table">
            <a:tbl>
              <a:tblPr/>
              <a:tblGrid>
                <a:gridCol w="1676400"/>
                <a:gridCol w="7315200"/>
              </a:tblGrid>
              <a:tr h="3962400">
                <a:tc>
                  <a:txBody>
                    <a:bodyPr/>
                    <a:lstStyle/>
                    <a:p>
                      <a:pPr marL="0" marR="0">
                        <a:spcBef>
                          <a:spcPts val="0"/>
                        </a:spcBef>
                        <a:spcAft>
                          <a:spcPts val="0"/>
                        </a:spcAft>
                      </a:pPr>
                      <a:r>
                        <a:rPr lang="en-US" sz="2200" b="1" u="sng" dirty="0">
                          <a:solidFill>
                            <a:srgbClr val="FF0000"/>
                          </a:solidFill>
                          <a:latin typeface="Verdana"/>
                          <a:ea typeface="Times New Roman"/>
                          <a:cs typeface="Tahoma"/>
                        </a:rPr>
                        <a:t>Dramatic Irony</a:t>
                      </a:r>
                      <a:endParaRPr lang="en-US" sz="2200"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dirty="0">
                          <a:solidFill>
                            <a:srgbClr val="000000"/>
                          </a:solidFill>
                          <a:latin typeface="Tahoma"/>
                          <a:ea typeface="Times New Roman"/>
                          <a:cs typeface="Times New Roman"/>
                        </a:rPr>
                        <a:t>This is the contrast between </a:t>
                      </a:r>
                      <a:r>
                        <a:rPr lang="en-US" sz="2200" b="1" dirty="0">
                          <a:solidFill>
                            <a:srgbClr val="000000"/>
                          </a:solidFill>
                          <a:latin typeface="Tahoma"/>
                          <a:ea typeface="Times New Roman"/>
                          <a:cs typeface="Times New Roman"/>
                        </a:rPr>
                        <a:t>what the character thinks</a:t>
                      </a:r>
                      <a:r>
                        <a:rPr lang="en-US" sz="2200" dirty="0">
                          <a:solidFill>
                            <a:srgbClr val="000000"/>
                          </a:solidFill>
                          <a:latin typeface="Tahoma"/>
                          <a:ea typeface="Times New Roman"/>
                          <a:cs typeface="Times New Roman"/>
                        </a:rPr>
                        <a:t> to be true and </a:t>
                      </a:r>
                      <a:r>
                        <a:rPr lang="en-US" sz="2200" b="1" dirty="0">
                          <a:solidFill>
                            <a:srgbClr val="000000"/>
                          </a:solidFill>
                          <a:latin typeface="Tahoma"/>
                          <a:ea typeface="Times New Roman"/>
                          <a:cs typeface="Times New Roman"/>
                        </a:rPr>
                        <a:t>what we (the reader) know</a:t>
                      </a:r>
                      <a:r>
                        <a:rPr lang="en-US" sz="2200" dirty="0">
                          <a:solidFill>
                            <a:srgbClr val="000000"/>
                          </a:solidFill>
                          <a:latin typeface="Tahoma"/>
                          <a:ea typeface="Times New Roman"/>
                          <a:cs typeface="Times New Roman"/>
                        </a:rPr>
                        <a:t> to be true.  Sometimes as we read </a:t>
                      </a:r>
                      <a:r>
                        <a:rPr lang="en-US" sz="2200" u="sng" dirty="0">
                          <a:solidFill>
                            <a:srgbClr val="000000"/>
                          </a:solidFill>
                          <a:latin typeface="Tahoma"/>
                          <a:ea typeface="Times New Roman"/>
                          <a:cs typeface="Times New Roman"/>
                        </a:rPr>
                        <a:t>we are placed in the position of knowing more than what one character knows</a:t>
                      </a:r>
                      <a:r>
                        <a:rPr lang="en-US" sz="2200" dirty="0">
                          <a:solidFill>
                            <a:srgbClr val="000000"/>
                          </a:solidFill>
                          <a:latin typeface="Tahoma"/>
                          <a:ea typeface="Times New Roman"/>
                          <a:cs typeface="Times New Roman"/>
                        </a:rPr>
                        <a:t>.  Because we know something the character does not, we read to discover how the character will react when he or she learns the truth of the situation.  </a:t>
                      </a:r>
                      <a:endParaRPr lang="en-US" sz="2200" dirty="0">
                        <a:latin typeface="Times New Roman"/>
                        <a:ea typeface="Times New Roman"/>
                      </a:endParaRPr>
                    </a:p>
                    <a:p>
                      <a:pPr marL="0" marR="0">
                        <a:spcBef>
                          <a:spcPts val="0"/>
                        </a:spcBef>
                        <a:spcAft>
                          <a:spcPts val="0"/>
                        </a:spcAft>
                      </a:pPr>
                      <a:r>
                        <a:rPr lang="en-US" sz="2200" dirty="0" smtClean="0">
                          <a:solidFill>
                            <a:srgbClr val="000000"/>
                          </a:solidFill>
                          <a:latin typeface="Verdana"/>
                          <a:ea typeface="Times New Roman"/>
                          <a:cs typeface="Tahoma"/>
                        </a:rPr>
                        <a:t>It's </a:t>
                      </a:r>
                      <a:r>
                        <a:rPr lang="en-US" sz="2200" dirty="0">
                          <a:solidFill>
                            <a:srgbClr val="000000"/>
                          </a:solidFill>
                          <a:latin typeface="Verdana"/>
                          <a:ea typeface="Times New Roman"/>
                          <a:cs typeface="Tahoma"/>
                        </a:rPr>
                        <a:t>when you know the boogeyman is hiding in the attic, but the hero of the movie doesn't know that. You want him to get a clue and stay away from the attic. "Don't open that door! Get out of the house!" The irony is that the hero thinks he is safe, when you know he's in danger. There is that element of contrast again.</a:t>
                      </a:r>
                      <a:endParaRPr lang="en-US" sz="2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solidFill>
                  <a:schemeClr val="tx2">
                    <a:lumMod val="75000"/>
                  </a:schemeClr>
                </a:solidFill>
              </a:rPr>
              <a:t>MOCKING THE INSTITUTIONS</a:t>
            </a:r>
            <a:endParaRPr lang="en-US" dirty="0">
              <a:solidFill>
                <a:schemeClr val="tx2">
                  <a:lumMod val="75000"/>
                </a:schemeClr>
              </a:solidFill>
            </a:endParaRPr>
          </a:p>
        </p:txBody>
      </p:sp>
      <p:sp>
        <p:nvSpPr>
          <p:cNvPr id="3" name="Content Placeholder 2"/>
          <p:cNvSpPr>
            <a:spLocks noGrp="1"/>
          </p:cNvSpPr>
          <p:nvPr>
            <p:ph idx="1"/>
          </p:nvPr>
        </p:nvSpPr>
        <p:spPr>
          <a:xfrm>
            <a:off x="0" y="2438400"/>
            <a:ext cx="3276600" cy="1143000"/>
          </a:xfrm>
        </p:spPr>
        <p:txBody>
          <a:bodyPr/>
          <a:lstStyle/>
          <a:p>
            <a:pPr>
              <a:buNone/>
            </a:pPr>
            <a:r>
              <a:rPr lang="en-US" dirty="0" smtClean="0"/>
              <a:t>The Aristocracy:</a:t>
            </a:r>
          </a:p>
          <a:p>
            <a:pPr>
              <a:buNone/>
            </a:pPr>
            <a:endParaRPr lang="en-US" dirty="0" smtClean="0"/>
          </a:p>
          <a:p>
            <a:pPr>
              <a:buNone/>
            </a:pPr>
            <a:endParaRPr lang="en-US" dirty="0"/>
          </a:p>
        </p:txBody>
      </p:sp>
      <p:sp>
        <p:nvSpPr>
          <p:cNvPr id="4" name="Content Placeholder 2"/>
          <p:cNvSpPr txBox="1">
            <a:spLocks/>
          </p:cNvSpPr>
          <p:nvPr/>
        </p:nvSpPr>
        <p:spPr>
          <a:xfrm>
            <a:off x="228600" y="3810000"/>
            <a:ext cx="3276600" cy="1143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Education: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228600" y="5334000"/>
            <a:ext cx="3276600" cy="1143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Religion: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0" y="838200"/>
            <a:ext cx="9144000" cy="1200329"/>
          </a:xfrm>
          <a:prstGeom prst="rect">
            <a:avLst/>
          </a:prstGeom>
          <a:solidFill>
            <a:schemeClr val="accent5">
              <a:lumMod val="20000"/>
              <a:lumOff val="80000"/>
            </a:schemeClr>
          </a:solidFill>
        </p:spPr>
        <p:txBody>
          <a:bodyPr wrap="square" rtlCol="0">
            <a:spAutoFit/>
          </a:bodyPr>
          <a:lstStyle/>
          <a:p>
            <a:pPr algn="ctr"/>
            <a:r>
              <a:rPr lang="en-US" sz="2400" dirty="0" smtClean="0"/>
              <a:t>In the characters Lady Bracknell, Miss Prism and Reverend </a:t>
            </a:r>
            <a:r>
              <a:rPr lang="en-US" sz="2400" dirty="0" err="1" smtClean="0"/>
              <a:t>Chasuable</a:t>
            </a:r>
            <a:r>
              <a:rPr lang="en-US" sz="2400" dirty="0" smtClean="0"/>
              <a:t>, Wilde can be seen to be commenting on the institutions of Aristocracy,  Education (schools) and Religion (The Church).</a:t>
            </a:r>
            <a:endParaRPr lang="en-US" sz="2400" dirty="0"/>
          </a:p>
        </p:txBody>
      </p:sp>
      <p:sp>
        <p:nvSpPr>
          <p:cNvPr id="7" name="TextBox 6"/>
          <p:cNvSpPr txBox="1"/>
          <p:nvPr/>
        </p:nvSpPr>
        <p:spPr>
          <a:xfrm>
            <a:off x="2743200" y="2286000"/>
            <a:ext cx="6400800" cy="1246495"/>
          </a:xfrm>
          <a:prstGeom prst="rect">
            <a:avLst/>
          </a:prstGeom>
          <a:solidFill>
            <a:schemeClr val="accent2">
              <a:lumMod val="20000"/>
              <a:lumOff val="80000"/>
            </a:schemeClr>
          </a:solidFill>
        </p:spPr>
        <p:txBody>
          <a:bodyPr wrap="square" rtlCol="0">
            <a:spAutoFit/>
          </a:bodyPr>
          <a:lstStyle/>
          <a:p>
            <a:r>
              <a:rPr lang="en-US" sz="2500" dirty="0" smtClean="0">
                <a:latin typeface="Trebuchet MS" pitchFamily="34" charset="0"/>
              </a:rPr>
              <a:t>Look at Lady Bracknell’s conversation with Jack (p.12-14). How is the aristocracy represented?</a:t>
            </a:r>
            <a:endParaRPr lang="en-US" sz="2500" dirty="0">
              <a:latin typeface="Trebuchet MS" pitchFamily="34" charset="0"/>
            </a:endParaRPr>
          </a:p>
        </p:txBody>
      </p:sp>
      <p:sp>
        <p:nvSpPr>
          <p:cNvPr id="8" name="TextBox 7"/>
          <p:cNvSpPr txBox="1"/>
          <p:nvPr/>
        </p:nvSpPr>
        <p:spPr>
          <a:xfrm>
            <a:off x="2286000" y="3657600"/>
            <a:ext cx="6400800" cy="1246495"/>
          </a:xfrm>
          <a:prstGeom prst="rect">
            <a:avLst/>
          </a:prstGeom>
          <a:solidFill>
            <a:schemeClr val="bg2">
              <a:lumMod val="90000"/>
            </a:schemeClr>
          </a:solidFill>
        </p:spPr>
        <p:txBody>
          <a:bodyPr wrap="square" rtlCol="0">
            <a:spAutoFit/>
          </a:bodyPr>
          <a:lstStyle/>
          <a:p>
            <a:r>
              <a:rPr lang="en-US" sz="2500" dirty="0" smtClean="0">
                <a:latin typeface="Trebuchet MS" pitchFamily="34" charset="0"/>
              </a:rPr>
              <a:t>Look at Miss Prism’s conversation with Cecily (p.21-23). How is formal education represented?</a:t>
            </a:r>
            <a:endParaRPr lang="en-US" sz="2500" dirty="0">
              <a:latin typeface="Trebuchet MS" pitchFamily="34" charset="0"/>
            </a:endParaRPr>
          </a:p>
        </p:txBody>
      </p:sp>
      <p:sp>
        <p:nvSpPr>
          <p:cNvPr id="9" name="TextBox 8"/>
          <p:cNvSpPr txBox="1"/>
          <p:nvPr/>
        </p:nvSpPr>
        <p:spPr>
          <a:xfrm>
            <a:off x="1828800" y="5181600"/>
            <a:ext cx="6400800" cy="1246495"/>
          </a:xfrm>
          <a:prstGeom prst="rect">
            <a:avLst/>
          </a:prstGeom>
          <a:solidFill>
            <a:schemeClr val="accent4">
              <a:lumMod val="20000"/>
              <a:lumOff val="80000"/>
            </a:schemeClr>
          </a:solidFill>
        </p:spPr>
        <p:txBody>
          <a:bodyPr wrap="square" rtlCol="0">
            <a:spAutoFit/>
          </a:bodyPr>
          <a:lstStyle/>
          <a:p>
            <a:r>
              <a:rPr lang="en-US" sz="2500" dirty="0" smtClean="0">
                <a:latin typeface="Trebuchet MS" pitchFamily="34" charset="0"/>
              </a:rPr>
              <a:t>Look at Rev. Chasuble’s conversation with Miss Prism and Jack (p.26-28). How is formal Religion (The church) represented?</a:t>
            </a:r>
            <a:endParaRPr lang="en-US" sz="2500" dirty="0">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25963"/>
          </a:xfrm>
        </p:spPr>
        <p:txBody>
          <a:bodyPr>
            <a:normAutofit/>
          </a:bodyPr>
          <a:lstStyle/>
          <a:p>
            <a:pPr>
              <a:buNone/>
            </a:pPr>
            <a:r>
              <a:rPr lang="en-US" sz="3600" dirty="0" smtClean="0">
                <a:latin typeface="Trebuchet MS" pitchFamily="34" charset="0"/>
              </a:rPr>
              <a:t>	</a:t>
            </a:r>
            <a:r>
              <a:rPr lang="en-US" sz="3600" b="1" u="sng" dirty="0" smtClean="0">
                <a:latin typeface="Trebuchet MS" pitchFamily="34" charset="0"/>
              </a:rPr>
              <a:t>Objective</a:t>
            </a:r>
            <a:r>
              <a:rPr lang="en-US" sz="3600" dirty="0" smtClean="0">
                <a:latin typeface="Trebuchet MS" pitchFamily="34" charset="0"/>
              </a:rPr>
              <a:t>:</a:t>
            </a:r>
          </a:p>
          <a:p>
            <a:pPr>
              <a:buNone/>
            </a:pPr>
            <a:r>
              <a:rPr lang="en-US" sz="3600" dirty="0" smtClean="0">
                <a:latin typeface="Trebuchet MS" pitchFamily="34" charset="0"/>
              </a:rPr>
              <a:t>	</a:t>
            </a:r>
            <a:r>
              <a:rPr lang="en-US" sz="3600" dirty="0" err="1" smtClean="0">
                <a:latin typeface="Trebuchet MS" pitchFamily="34" charset="0"/>
              </a:rPr>
              <a:t>Summarise</a:t>
            </a:r>
            <a:r>
              <a:rPr lang="en-US" sz="3600" dirty="0" smtClean="0">
                <a:latin typeface="Trebuchet MS" pitchFamily="34" charset="0"/>
              </a:rPr>
              <a:t>/Read until the end of the play.</a:t>
            </a:r>
          </a:p>
          <a:p>
            <a:pPr>
              <a:buNone/>
            </a:pPr>
            <a:endParaRPr lang="en-US" sz="3600" dirty="0" smtClean="0">
              <a:latin typeface="Trebuchet MS" pitchFamily="34" charset="0"/>
            </a:endParaRPr>
          </a:p>
          <a:p>
            <a:pPr>
              <a:buNone/>
            </a:pPr>
            <a:r>
              <a:rPr lang="en-US" sz="3600" dirty="0" smtClean="0">
                <a:latin typeface="Trebuchet MS" pitchFamily="34" charset="0"/>
              </a:rPr>
              <a:t>	Examine how Wilde creates </a:t>
            </a:r>
            <a:r>
              <a:rPr lang="en-US" sz="3600" dirty="0" err="1" smtClean="0">
                <a:latin typeface="Trebuchet MS" pitchFamily="34" charset="0"/>
              </a:rPr>
              <a:t>humour</a:t>
            </a:r>
            <a:r>
              <a:rPr lang="en-US" sz="3600" dirty="0" smtClean="0">
                <a:latin typeface="Trebuchet MS" pitchFamily="34" charset="0"/>
              </a:rPr>
              <a:t> through the use of </a:t>
            </a:r>
            <a:r>
              <a:rPr lang="en-US" sz="3600" dirty="0" err="1" smtClean="0">
                <a:latin typeface="Trebuchet MS" pitchFamily="34" charset="0"/>
              </a:rPr>
              <a:t>i</a:t>
            </a:r>
            <a:r>
              <a:rPr lang="en-US" sz="3600" dirty="0" smtClean="0">
                <a:latin typeface="Trebuchet MS" pitchFamily="34" charset="0"/>
              </a:rPr>
              <a:t>) contradictions and ii)over/understatement.</a:t>
            </a:r>
            <a:endParaRPr lang="en-US" sz="3600" dirty="0">
              <a:latin typeface="Trebuchet MS" pitchFamily="34" charset="0"/>
            </a:endParaRPr>
          </a:p>
        </p:txBody>
      </p:sp>
      <p:pic>
        <p:nvPicPr>
          <p:cNvPr id="4" name="Picture 2" descr="http://3.bp.blogspot.com/-1ApGPfly8WY/TejOo7XS1sI/AAAAAAAAAsA/nXmChMHIQHs/s400/earnest.jpg"/>
          <p:cNvPicPr>
            <a:picLocks noChangeAspect="1" noChangeArrowheads="1"/>
          </p:cNvPicPr>
          <p:nvPr/>
        </p:nvPicPr>
        <p:blipFill>
          <a:blip r:embed="rId2" cstate="print"/>
          <a:srcRect/>
          <a:stretch>
            <a:fillRect/>
          </a:stretch>
        </p:blipFill>
        <p:spPr bwMode="auto">
          <a:xfrm>
            <a:off x="6934201" y="0"/>
            <a:ext cx="2209799" cy="2209800"/>
          </a:xfrm>
          <a:prstGeom prst="rect">
            <a:avLst/>
          </a:prstGeom>
          <a:noFill/>
        </p:spPr>
      </p:pic>
      <p:sp>
        <p:nvSpPr>
          <p:cNvPr id="5" name="TextBox 4"/>
          <p:cNvSpPr txBox="1"/>
          <p:nvPr/>
        </p:nvSpPr>
        <p:spPr>
          <a:xfrm>
            <a:off x="457200" y="609600"/>
            <a:ext cx="5029200" cy="523220"/>
          </a:xfrm>
          <a:prstGeom prst="rect">
            <a:avLst/>
          </a:prstGeom>
          <a:solidFill>
            <a:schemeClr val="accent4">
              <a:lumMod val="40000"/>
              <a:lumOff val="60000"/>
            </a:schemeClr>
          </a:solidFill>
        </p:spPr>
        <p:txBody>
          <a:bodyPr wrap="square" rtlCol="0">
            <a:spAutoFit/>
          </a:bodyPr>
          <a:lstStyle/>
          <a:p>
            <a:r>
              <a:rPr lang="en-US" sz="2800" dirty="0" smtClean="0">
                <a:latin typeface="Trebuchet MS" pitchFamily="34" charset="0"/>
              </a:rPr>
              <a:t>17</a:t>
            </a:r>
            <a:r>
              <a:rPr lang="en-US" sz="2800" baseline="30000" dirty="0" smtClean="0">
                <a:latin typeface="Trebuchet MS" pitchFamily="34" charset="0"/>
              </a:rPr>
              <a:t>th</a:t>
            </a:r>
            <a:r>
              <a:rPr lang="en-US" sz="2800" dirty="0" smtClean="0">
                <a:latin typeface="Trebuchet MS" pitchFamily="34" charset="0"/>
              </a:rPr>
              <a:t> September 2012</a:t>
            </a:r>
            <a:endParaRPr lang="en-US" sz="2800" dirty="0">
              <a:latin typeface="Trebuchet MS"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3810000" cy="3124200"/>
          </a:xfrm>
          <a:solidFill>
            <a:schemeClr val="tx2">
              <a:lumMod val="20000"/>
              <a:lumOff val="80000"/>
            </a:schemeClr>
          </a:solidFill>
          <a:ln>
            <a:solidFill>
              <a:schemeClr val="bg2">
                <a:lumMod val="90000"/>
              </a:schemeClr>
            </a:solidFill>
          </a:ln>
        </p:spPr>
        <p:txBody>
          <a:bodyPr>
            <a:noAutofit/>
          </a:bodyPr>
          <a:lstStyle/>
          <a:p>
            <a:pPr algn="ctr">
              <a:buNone/>
            </a:pPr>
            <a:r>
              <a:rPr lang="en-US" sz="2400" dirty="0" smtClean="0">
                <a:latin typeface="Trebuchet MS" pitchFamily="34" charset="0"/>
              </a:rPr>
              <a:t>In your last lesson…you performed 3 “Key Scenes”.</a:t>
            </a:r>
          </a:p>
          <a:p>
            <a:pPr algn="ctr">
              <a:buNone/>
            </a:pPr>
            <a:r>
              <a:rPr lang="en-US" sz="2400" dirty="0" smtClean="0">
                <a:latin typeface="Trebuchet MS" pitchFamily="34" charset="0"/>
              </a:rPr>
              <a:t>Re-enact these, using only </a:t>
            </a:r>
            <a:r>
              <a:rPr lang="en-US" sz="2400" u="sng" dirty="0" smtClean="0">
                <a:latin typeface="Trebuchet MS" pitchFamily="34" charset="0"/>
              </a:rPr>
              <a:t>10 words</a:t>
            </a:r>
            <a:r>
              <a:rPr lang="en-US" sz="2400" dirty="0" smtClean="0">
                <a:latin typeface="Trebuchet MS" pitchFamily="34" charset="0"/>
              </a:rPr>
              <a:t> per character per key scene, connected with a spinning crosscut…</a:t>
            </a:r>
          </a:p>
          <a:p>
            <a:pPr algn="ctr">
              <a:buNone/>
            </a:pPr>
            <a:endParaRPr lang="en-US" sz="2400" dirty="0" smtClean="0">
              <a:latin typeface="Trebuchet MS" pitchFamily="34" charset="0"/>
            </a:endParaRPr>
          </a:p>
          <a:p>
            <a:pPr algn="ctr">
              <a:buNone/>
            </a:pPr>
            <a:r>
              <a:rPr lang="en-US" sz="2400" dirty="0" smtClean="0">
                <a:latin typeface="Trebuchet MS" pitchFamily="34" charset="0"/>
              </a:rPr>
              <a:t> </a:t>
            </a:r>
            <a:endParaRPr lang="en-US" sz="2400" dirty="0">
              <a:latin typeface="Trebuchet MS"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4054567" y="0"/>
            <a:ext cx="5089433" cy="3733800"/>
          </a:xfrm>
          <a:prstGeom prst="rect">
            <a:avLst/>
          </a:prstGeom>
          <a:noFill/>
          <a:ln w="34925">
            <a:solidFill>
              <a:schemeClr val="tx1"/>
            </a:solidFill>
            <a:miter lim="800000"/>
            <a:headEnd/>
            <a:tailEnd/>
          </a:ln>
        </p:spPr>
      </p:pic>
      <p:sp>
        <p:nvSpPr>
          <p:cNvPr id="5" name="TextBox 4"/>
          <p:cNvSpPr txBox="1"/>
          <p:nvPr/>
        </p:nvSpPr>
        <p:spPr>
          <a:xfrm>
            <a:off x="0" y="3962400"/>
            <a:ext cx="9144000" cy="2308324"/>
          </a:xfrm>
          <a:prstGeom prst="rect">
            <a:avLst/>
          </a:prstGeom>
          <a:noFill/>
          <a:ln w="66675">
            <a:solidFill>
              <a:schemeClr val="tx1"/>
            </a:solidFill>
            <a:prstDash val="dash"/>
          </a:ln>
        </p:spPr>
        <p:txBody>
          <a:bodyPr wrap="square" rtlCol="0">
            <a:spAutoFit/>
          </a:bodyPr>
          <a:lstStyle/>
          <a:p>
            <a:pPr algn="ctr"/>
            <a:r>
              <a:rPr lang="en-US" sz="2600" b="1" dirty="0" smtClean="0">
                <a:latin typeface="Trebuchet MS" pitchFamily="34" charset="0"/>
              </a:rPr>
              <a:t>Add a forth (30 second) scene to this: Show what happens from the top of p.38, to the end of Act 2 </a:t>
            </a:r>
            <a:r>
              <a:rPr lang="en-US" sz="1400" dirty="0" smtClean="0">
                <a:latin typeface="Trebuchet MS" pitchFamily="34" charset="0"/>
              </a:rPr>
              <a:t>(p.42) </a:t>
            </a:r>
            <a:r>
              <a:rPr lang="en-US" sz="1600" dirty="0" smtClean="0">
                <a:latin typeface="Trebuchet MS" pitchFamily="34" charset="0"/>
              </a:rPr>
              <a:t>(Jack and Algernon re-enter, Cecily and Gwendolyn retire inside)</a:t>
            </a:r>
          </a:p>
          <a:p>
            <a:pPr algn="ctr"/>
            <a:endParaRPr lang="en-US" sz="2400" dirty="0" smtClean="0">
              <a:latin typeface="Trebuchet MS" pitchFamily="34" charset="0"/>
            </a:endParaRPr>
          </a:p>
          <a:p>
            <a:pPr algn="ctr"/>
            <a:r>
              <a:rPr lang="en-US" sz="2400" dirty="0" smtClean="0">
                <a:latin typeface="Trebuchet MS" pitchFamily="34" charset="0"/>
              </a:rPr>
              <a:t>You must use the words:</a:t>
            </a:r>
          </a:p>
          <a:p>
            <a:r>
              <a:rPr lang="en-US" sz="2800" dirty="0" smtClean="0">
                <a:solidFill>
                  <a:srgbClr val="FF0000"/>
                </a:solidFill>
                <a:latin typeface="Trebuchet MS" pitchFamily="34" charset="0"/>
              </a:rPr>
              <a:t>	Muffins		</a:t>
            </a:r>
            <a:r>
              <a:rPr lang="en-US" sz="2800" dirty="0" err="1" smtClean="0">
                <a:solidFill>
                  <a:schemeClr val="accent5">
                    <a:lumMod val="75000"/>
                  </a:schemeClr>
                </a:solidFill>
                <a:latin typeface="Trebuchet MS" pitchFamily="34" charset="0"/>
              </a:rPr>
              <a:t>Bunburying</a:t>
            </a:r>
            <a:r>
              <a:rPr lang="en-US" sz="2800" dirty="0" smtClean="0">
                <a:solidFill>
                  <a:srgbClr val="FF0000"/>
                </a:solidFill>
                <a:latin typeface="Trebuchet MS" pitchFamily="34" charset="0"/>
              </a:rPr>
              <a:t> 		</a:t>
            </a:r>
            <a:r>
              <a:rPr lang="en-US" sz="2800" dirty="0" smtClean="0">
                <a:solidFill>
                  <a:schemeClr val="accent3">
                    <a:lumMod val="75000"/>
                  </a:schemeClr>
                </a:solidFill>
                <a:latin typeface="Trebuchet MS" pitchFamily="34" charset="0"/>
              </a:rPr>
              <a:t>Tea-cake</a:t>
            </a:r>
            <a:endParaRPr lang="en-US" sz="2400" dirty="0">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REFRESH: </a:t>
            </a:r>
            <a:endParaRPr lang="en-US" dirty="0"/>
          </a:p>
        </p:txBody>
      </p:sp>
      <p:sp>
        <p:nvSpPr>
          <p:cNvPr id="3" name="Content Placeholder 2"/>
          <p:cNvSpPr>
            <a:spLocks noGrp="1"/>
          </p:cNvSpPr>
          <p:nvPr>
            <p:ph idx="1"/>
          </p:nvPr>
        </p:nvSpPr>
        <p:spPr>
          <a:xfrm>
            <a:off x="5486400" y="3200400"/>
            <a:ext cx="2971800" cy="914400"/>
          </a:xfrm>
        </p:spPr>
        <p:txBody>
          <a:bodyPr/>
          <a:lstStyle/>
          <a:p>
            <a:pPr>
              <a:buNone/>
            </a:pPr>
            <a:r>
              <a:rPr lang="en-GB" b="1" dirty="0" smtClean="0"/>
              <a:t>ridiculousness</a:t>
            </a:r>
            <a:endParaRPr lang="en-US" dirty="0"/>
          </a:p>
        </p:txBody>
      </p:sp>
      <p:sp>
        <p:nvSpPr>
          <p:cNvPr id="4" name="Rectangle 3"/>
          <p:cNvSpPr/>
          <p:nvPr/>
        </p:nvSpPr>
        <p:spPr>
          <a:xfrm>
            <a:off x="6248400" y="1752600"/>
            <a:ext cx="1952201" cy="553998"/>
          </a:xfrm>
          <a:prstGeom prst="rect">
            <a:avLst/>
          </a:prstGeom>
        </p:spPr>
        <p:txBody>
          <a:bodyPr wrap="none">
            <a:spAutoFit/>
          </a:bodyPr>
          <a:lstStyle/>
          <a:p>
            <a:r>
              <a:rPr lang="en-GB" sz="3000" b="1" dirty="0" smtClean="0"/>
              <a:t>juxtaposed</a:t>
            </a:r>
            <a:endParaRPr lang="en-US" sz="3000" dirty="0"/>
          </a:p>
        </p:txBody>
      </p:sp>
      <p:sp>
        <p:nvSpPr>
          <p:cNvPr id="5" name="Rectangle 4"/>
          <p:cNvSpPr/>
          <p:nvPr/>
        </p:nvSpPr>
        <p:spPr>
          <a:xfrm>
            <a:off x="1066800" y="1828800"/>
            <a:ext cx="1740413" cy="553998"/>
          </a:xfrm>
          <a:prstGeom prst="rect">
            <a:avLst/>
          </a:prstGeom>
        </p:spPr>
        <p:txBody>
          <a:bodyPr wrap="none">
            <a:spAutoFit/>
          </a:bodyPr>
          <a:lstStyle/>
          <a:p>
            <a:r>
              <a:rPr lang="en-GB" sz="3000" b="1" dirty="0" smtClean="0">
                <a:solidFill>
                  <a:srgbClr val="7030A0"/>
                </a:solidFill>
                <a:latin typeface="Trebuchet MS" pitchFamily="34" charset="0"/>
              </a:rPr>
              <a:t>triviality</a:t>
            </a:r>
            <a:endParaRPr lang="en-US" sz="3000" dirty="0"/>
          </a:p>
        </p:txBody>
      </p:sp>
      <p:sp>
        <p:nvSpPr>
          <p:cNvPr id="6" name="Rectangle 5"/>
          <p:cNvSpPr/>
          <p:nvPr/>
        </p:nvSpPr>
        <p:spPr>
          <a:xfrm>
            <a:off x="1981200" y="2438400"/>
            <a:ext cx="4365298" cy="553998"/>
          </a:xfrm>
          <a:prstGeom prst="rect">
            <a:avLst/>
          </a:prstGeom>
        </p:spPr>
        <p:txBody>
          <a:bodyPr wrap="none">
            <a:spAutoFit/>
          </a:bodyPr>
          <a:lstStyle/>
          <a:p>
            <a:r>
              <a:rPr lang="en-GB" sz="3000" b="1" dirty="0" smtClean="0">
                <a:solidFill>
                  <a:srgbClr val="00B050"/>
                </a:solidFill>
                <a:latin typeface="Trebuchet MS" pitchFamily="34" charset="0"/>
              </a:rPr>
              <a:t>overblown seriousness </a:t>
            </a:r>
            <a:endParaRPr lang="en-US" sz="3000" dirty="0"/>
          </a:p>
        </p:txBody>
      </p:sp>
      <p:sp>
        <p:nvSpPr>
          <p:cNvPr id="7" name="TextBox 6"/>
          <p:cNvSpPr txBox="1"/>
          <p:nvPr/>
        </p:nvSpPr>
        <p:spPr>
          <a:xfrm>
            <a:off x="685800" y="990600"/>
            <a:ext cx="8077200" cy="523220"/>
          </a:xfrm>
          <a:prstGeom prst="rect">
            <a:avLst/>
          </a:prstGeom>
          <a:solidFill>
            <a:schemeClr val="accent4">
              <a:lumMod val="20000"/>
              <a:lumOff val="80000"/>
            </a:schemeClr>
          </a:solidFill>
        </p:spPr>
        <p:txBody>
          <a:bodyPr wrap="square" rtlCol="0">
            <a:spAutoFit/>
          </a:bodyPr>
          <a:lstStyle/>
          <a:p>
            <a:r>
              <a:rPr lang="en-US" sz="2800" dirty="0" smtClean="0"/>
              <a:t>One way that Wilde creates </a:t>
            </a:r>
            <a:r>
              <a:rPr lang="en-US" sz="2800" dirty="0" err="1" smtClean="0"/>
              <a:t>humour</a:t>
            </a:r>
            <a:r>
              <a:rPr lang="en-US" sz="2800" dirty="0" smtClean="0"/>
              <a:t>:</a:t>
            </a:r>
            <a:endParaRPr lang="en-US" sz="2800" dirty="0"/>
          </a:p>
        </p:txBody>
      </p:sp>
      <p:pic>
        <p:nvPicPr>
          <p:cNvPr id="1026" name="Picture 2" descr="http://images4.fanpop.com/image/photos/14900000/Algernon-and-Ernest-the-importance-of-being-earnest-14966986-800-450.jpg"/>
          <p:cNvPicPr>
            <a:picLocks noChangeAspect="1" noChangeArrowheads="1"/>
          </p:cNvPicPr>
          <p:nvPr/>
        </p:nvPicPr>
        <p:blipFill>
          <a:blip r:embed="rId2" cstate="print"/>
          <a:srcRect/>
          <a:stretch>
            <a:fillRect/>
          </a:stretch>
        </p:blipFill>
        <p:spPr bwMode="auto">
          <a:xfrm>
            <a:off x="5757332" y="4953000"/>
            <a:ext cx="3386667" cy="1905000"/>
          </a:xfrm>
          <a:prstGeom prst="rect">
            <a:avLst/>
          </a:prstGeom>
          <a:noFill/>
        </p:spPr>
      </p:pic>
      <p:sp>
        <p:nvSpPr>
          <p:cNvPr id="9" name="Rectangle 8"/>
          <p:cNvSpPr/>
          <p:nvPr/>
        </p:nvSpPr>
        <p:spPr>
          <a:xfrm>
            <a:off x="228600" y="3429000"/>
            <a:ext cx="4419600" cy="1015663"/>
          </a:xfrm>
          <a:prstGeom prst="rect">
            <a:avLst/>
          </a:prstGeom>
        </p:spPr>
        <p:txBody>
          <a:bodyPr wrap="square">
            <a:spAutoFit/>
          </a:bodyPr>
          <a:lstStyle/>
          <a:p>
            <a:r>
              <a:rPr lang="en-GB" sz="3000" b="1" dirty="0" smtClean="0">
                <a:solidFill>
                  <a:srgbClr val="7030A0"/>
                </a:solidFill>
                <a:latin typeface="Trebuchet MS" pitchFamily="34" charset="0"/>
              </a:rPr>
              <a:t>(under-statements about “serious” things) </a:t>
            </a:r>
            <a:endParaRPr lang="en-US" sz="3000" dirty="0"/>
          </a:p>
        </p:txBody>
      </p:sp>
      <p:sp>
        <p:nvSpPr>
          <p:cNvPr id="10" name="Rectangle 9"/>
          <p:cNvSpPr/>
          <p:nvPr/>
        </p:nvSpPr>
        <p:spPr>
          <a:xfrm>
            <a:off x="152400" y="4800600"/>
            <a:ext cx="4572000" cy="1477328"/>
          </a:xfrm>
          <a:prstGeom prst="rect">
            <a:avLst/>
          </a:prstGeom>
        </p:spPr>
        <p:txBody>
          <a:bodyPr>
            <a:spAutoFit/>
          </a:bodyPr>
          <a:lstStyle/>
          <a:p>
            <a:r>
              <a:rPr lang="en-GB" sz="3000" dirty="0" smtClean="0">
                <a:solidFill>
                  <a:srgbClr val="00B050"/>
                </a:solidFill>
                <a:latin typeface="Trebuchet MS" pitchFamily="34" charset="0"/>
              </a:rPr>
              <a:t>-</a:t>
            </a:r>
            <a:r>
              <a:rPr lang="en-GB" sz="3000" dirty="0" smtClean="0">
                <a:solidFill>
                  <a:srgbClr val="7030A0"/>
                </a:solidFill>
                <a:latin typeface="Trebuchet MS" pitchFamily="34" charset="0"/>
              </a:rPr>
              <a:t> </a:t>
            </a:r>
            <a:r>
              <a:rPr lang="en-GB" sz="3000" b="1" dirty="0" smtClean="0">
                <a:solidFill>
                  <a:srgbClr val="00B050"/>
                </a:solidFill>
                <a:latin typeface="Trebuchet MS" pitchFamily="34" charset="0"/>
              </a:rPr>
              <a:t>overblown seriousness (over-statements about “small” things). </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525963"/>
          </a:xfrm>
        </p:spPr>
        <p:txBody>
          <a:bodyPr>
            <a:normAutofit/>
          </a:bodyPr>
          <a:lstStyle/>
          <a:p>
            <a:pPr>
              <a:buNone/>
            </a:pPr>
            <a:r>
              <a:rPr lang="en-GB" sz="2600" dirty="0" smtClean="0">
                <a:latin typeface="Trebuchet MS" pitchFamily="34" charset="0"/>
              </a:rPr>
              <a:t>	</a:t>
            </a:r>
          </a:p>
          <a:p>
            <a:pPr>
              <a:buNone/>
            </a:pPr>
            <a:r>
              <a:rPr lang="en-GB" sz="2600" dirty="0" smtClean="0">
                <a:solidFill>
                  <a:srgbClr val="7030A0"/>
                </a:solidFill>
              </a:rPr>
              <a:t>	</a:t>
            </a:r>
            <a:r>
              <a:rPr lang="en-GB" sz="2600" dirty="0" smtClean="0">
                <a:solidFill>
                  <a:srgbClr val="7030A0"/>
                </a:solidFill>
                <a:latin typeface="Trebuchet MS" pitchFamily="34" charset="0"/>
              </a:rPr>
              <a:t>- </a:t>
            </a:r>
            <a:r>
              <a:rPr lang="en-GB" sz="2600" b="1" dirty="0" smtClean="0">
                <a:solidFill>
                  <a:srgbClr val="7030A0"/>
                </a:solidFill>
                <a:latin typeface="Trebuchet MS" pitchFamily="34" charset="0"/>
              </a:rPr>
              <a:t>triviality (under-statements about “serious” things) </a:t>
            </a:r>
          </a:p>
          <a:p>
            <a:pPr>
              <a:buNone/>
            </a:pPr>
            <a:r>
              <a:rPr lang="en-GB" sz="2600" dirty="0" smtClean="0">
                <a:solidFill>
                  <a:srgbClr val="7030A0"/>
                </a:solidFill>
                <a:latin typeface="Trebuchet MS" pitchFamily="34" charset="0"/>
              </a:rPr>
              <a:t>	</a:t>
            </a:r>
            <a:r>
              <a:rPr lang="en-GB" sz="2600" dirty="0" smtClean="0">
                <a:solidFill>
                  <a:srgbClr val="00B050"/>
                </a:solidFill>
                <a:latin typeface="Trebuchet MS" pitchFamily="34" charset="0"/>
              </a:rPr>
              <a:t>-</a:t>
            </a:r>
            <a:r>
              <a:rPr lang="en-GB" sz="2600" dirty="0" smtClean="0">
                <a:solidFill>
                  <a:srgbClr val="7030A0"/>
                </a:solidFill>
                <a:latin typeface="Trebuchet MS" pitchFamily="34" charset="0"/>
              </a:rPr>
              <a:t> </a:t>
            </a:r>
            <a:r>
              <a:rPr lang="en-GB" sz="2600" b="1" dirty="0" smtClean="0">
                <a:solidFill>
                  <a:srgbClr val="00B050"/>
                </a:solidFill>
                <a:latin typeface="Trebuchet MS" pitchFamily="34" charset="0"/>
              </a:rPr>
              <a:t>overblown seriousness (over-statements about “small” things). </a:t>
            </a:r>
          </a:p>
          <a:p>
            <a:pPr>
              <a:buNone/>
            </a:pPr>
            <a:r>
              <a:rPr lang="en-GB" sz="2600" b="1" dirty="0" smtClean="0"/>
              <a:t>	</a:t>
            </a:r>
          </a:p>
          <a:p>
            <a:pPr>
              <a:buNone/>
            </a:pPr>
            <a:r>
              <a:rPr lang="en-GB" sz="2600" b="1" dirty="0" smtClean="0"/>
              <a:t>	When these two are </a:t>
            </a:r>
            <a:r>
              <a:rPr lang="en-GB" sz="2600" b="1" u="sng" dirty="0" smtClean="0"/>
              <a:t>juxtaposed</a:t>
            </a:r>
            <a:r>
              <a:rPr lang="en-GB" sz="2600" b="1" dirty="0" smtClean="0"/>
              <a:t> (put closely together within the one conversation), the </a:t>
            </a:r>
            <a:r>
              <a:rPr lang="en-GB" sz="2600" b="1" u="sng" dirty="0" smtClean="0"/>
              <a:t>ridiculousness</a:t>
            </a:r>
            <a:r>
              <a:rPr lang="en-GB" sz="2600" b="1" dirty="0" smtClean="0"/>
              <a:t> is emphasised. </a:t>
            </a:r>
            <a:endParaRPr lang="en-US" sz="2600" b="1" dirty="0" smtClean="0"/>
          </a:p>
          <a:p>
            <a:pPr>
              <a:buNone/>
            </a:pPr>
            <a:endParaRPr lang="en-US" sz="2600" dirty="0"/>
          </a:p>
        </p:txBody>
      </p:sp>
      <p:sp>
        <p:nvSpPr>
          <p:cNvPr id="4" name="TextBox 3"/>
          <p:cNvSpPr txBox="1"/>
          <p:nvPr/>
        </p:nvSpPr>
        <p:spPr>
          <a:xfrm>
            <a:off x="0" y="1"/>
            <a:ext cx="9144000" cy="1477328"/>
          </a:xfrm>
          <a:prstGeom prst="rect">
            <a:avLst/>
          </a:prstGeom>
          <a:solidFill>
            <a:schemeClr val="accent5">
              <a:lumMod val="20000"/>
              <a:lumOff val="80000"/>
            </a:schemeClr>
          </a:solidFill>
        </p:spPr>
        <p:txBody>
          <a:bodyPr wrap="square" rtlCol="0">
            <a:spAutoFit/>
          </a:bodyPr>
          <a:lstStyle/>
          <a:p>
            <a:pPr algn="ctr"/>
            <a:r>
              <a:rPr lang="en-GB" sz="3000" dirty="0" smtClean="0">
                <a:latin typeface="Trebuchet MS" pitchFamily="34" charset="0"/>
              </a:rPr>
              <a:t>As discussed regarding the character of Algernon, we have seen that much of his speech is characterised by 2 things:</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DRAMATIC CONTRADICTION</a:t>
            </a:r>
            <a:endParaRPr lang="en-US" b="1" dirty="0"/>
          </a:p>
        </p:txBody>
      </p:sp>
      <p:sp>
        <p:nvSpPr>
          <p:cNvPr id="3" name="Content Placeholder 2"/>
          <p:cNvSpPr>
            <a:spLocks noGrp="1"/>
          </p:cNvSpPr>
          <p:nvPr>
            <p:ph idx="1"/>
          </p:nvPr>
        </p:nvSpPr>
        <p:spPr>
          <a:xfrm>
            <a:off x="0" y="1219201"/>
            <a:ext cx="9144000" cy="1752599"/>
          </a:xfrm>
          <a:solidFill>
            <a:schemeClr val="accent5">
              <a:lumMod val="20000"/>
              <a:lumOff val="80000"/>
            </a:schemeClr>
          </a:solidFill>
        </p:spPr>
        <p:txBody>
          <a:bodyPr/>
          <a:lstStyle/>
          <a:p>
            <a:pPr>
              <a:buNone/>
            </a:pPr>
            <a:r>
              <a:rPr lang="en-US" dirty="0" smtClean="0"/>
              <a:t>	Two statements (or a statement and an action) that are </a:t>
            </a:r>
            <a:r>
              <a:rPr lang="en-US" u="sng" dirty="0" smtClean="0"/>
              <a:t>juxtaposed</a:t>
            </a:r>
            <a:r>
              <a:rPr lang="en-US" dirty="0" smtClean="0"/>
              <a:t> that are </a:t>
            </a:r>
            <a:r>
              <a:rPr lang="en-US" u="sng" dirty="0" smtClean="0"/>
              <a:t>said (or done) by the same character</a:t>
            </a:r>
            <a:r>
              <a:rPr lang="en-US" dirty="0" smtClean="0"/>
              <a:t> that </a:t>
            </a:r>
            <a:r>
              <a:rPr lang="en-US" b="1" dirty="0" smtClean="0"/>
              <a:t>contradict</a:t>
            </a:r>
            <a:r>
              <a:rPr lang="en-US" dirty="0" smtClean="0"/>
              <a:t> each other…</a:t>
            </a:r>
            <a:endParaRPr lang="en-US" u="sng" dirty="0"/>
          </a:p>
        </p:txBody>
      </p:sp>
      <p:sp>
        <p:nvSpPr>
          <p:cNvPr id="4" name="Rectangle 3"/>
          <p:cNvSpPr/>
          <p:nvPr/>
        </p:nvSpPr>
        <p:spPr>
          <a:xfrm>
            <a:off x="381000" y="4419600"/>
            <a:ext cx="8534400" cy="1200329"/>
          </a:xfrm>
          <a:prstGeom prst="rect">
            <a:avLst/>
          </a:prstGeom>
        </p:spPr>
        <p:txBody>
          <a:bodyPr wrap="square">
            <a:spAutoFit/>
          </a:bodyPr>
          <a:lstStyle/>
          <a:p>
            <a:r>
              <a:rPr lang="en-US" sz="2400" i="1" dirty="0" smtClean="0">
                <a:latin typeface="Trebuchet MS" pitchFamily="34" charset="0"/>
              </a:rPr>
              <a:t>Algernon: </a:t>
            </a:r>
            <a:r>
              <a:rPr lang="en-US" sz="2400" dirty="0" smtClean="0">
                <a:latin typeface="Trebuchet MS" pitchFamily="34" charset="0"/>
              </a:rPr>
              <a:t>Please don't touch the cucumber sandwiches. They are ordered specially for Aunt Augusta.</a:t>
            </a:r>
          </a:p>
          <a:p>
            <a:r>
              <a:rPr lang="en-US" sz="2400" i="1" dirty="0" smtClean="0">
                <a:latin typeface="Trebuchet MS" pitchFamily="34" charset="0"/>
              </a:rPr>
              <a:t>(Takes one and eats it)</a:t>
            </a:r>
            <a:endParaRPr lang="en-US" sz="2400" i="1" dirty="0">
              <a:latin typeface="Trebuchet MS" pitchFamily="34" charset="0"/>
            </a:endParaRPr>
          </a:p>
        </p:txBody>
      </p:sp>
      <p:sp>
        <p:nvSpPr>
          <p:cNvPr id="5" name="TextBox 4"/>
          <p:cNvSpPr txBox="1"/>
          <p:nvPr/>
        </p:nvSpPr>
        <p:spPr>
          <a:xfrm>
            <a:off x="381000" y="3505200"/>
            <a:ext cx="3657600" cy="523220"/>
          </a:xfrm>
          <a:prstGeom prst="rect">
            <a:avLst/>
          </a:prstGeom>
          <a:noFill/>
        </p:spPr>
        <p:txBody>
          <a:bodyPr wrap="square" rtlCol="0">
            <a:spAutoFit/>
          </a:bodyPr>
          <a:lstStyle/>
          <a:p>
            <a:r>
              <a:rPr lang="en-US" sz="2800" b="1" u="sng" dirty="0" smtClean="0">
                <a:latin typeface="Trebuchet MS" pitchFamily="34" charset="0"/>
              </a:rPr>
              <a:t>Example from Act 1</a:t>
            </a:r>
            <a:r>
              <a:rPr lang="en-US" sz="2800" b="1" dirty="0" smtClean="0">
                <a:latin typeface="Trebuchet MS" pitchFamily="34" charset="0"/>
              </a:rPr>
              <a:t>:</a:t>
            </a:r>
            <a:endParaRPr lang="en-US" sz="2800" b="1" dirty="0">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4495800" cy="3352800"/>
          </a:xfrm>
        </p:spPr>
        <p:txBody>
          <a:bodyPr>
            <a:noAutofit/>
          </a:bodyPr>
          <a:lstStyle/>
          <a:p>
            <a:pPr>
              <a:buNone/>
            </a:pPr>
            <a:r>
              <a:rPr lang="en-US" sz="2400" b="1" dirty="0" smtClean="0"/>
              <a:t>Group One</a:t>
            </a:r>
            <a:r>
              <a:rPr lang="en-US" sz="2400" dirty="0" smtClean="0"/>
              <a:t>: (page 43 - 45)</a:t>
            </a:r>
          </a:p>
          <a:p>
            <a:pPr marL="457200" indent="-457200">
              <a:buNone/>
            </a:pPr>
            <a:r>
              <a:rPr lang="en-US" sz="2400" dirty="0" err="1" smtClean="0"/>
              <a:t>i</a:t>
            </a:r>
            <a:r>
              <a:rPr lang="en-US" sz="2400" dirty="0" smtClean="0"/>
              <a:t>) </a:t>
            </a:r>
            <a:r>
              <a:rPr lang="en-US" sz="2200" dirty="0" smtClean="0"/>
              <a:t>Provide a </a:t>
            </a:r>
            <a:r>
              <a:rPr lang="en-US" sz="2200" dirty="0" smtClean="0">
                <a:solidFill>
                  <a:srgbClr val="C00000"/>
                </a:solidFill>
              </a:rPr>
              <a:t>3 sentence summary </a:t>
            </a:r>
            <a:r>
              <a:rPr lang="en-US" sz="2200" dirty="0" smtClean="0"/>
              <a:t>of the action that takes place.</a:t>
            </a:r>
          </a:p>
          <a:p>
            <a:pPr marL="457200" indent="-457200">
              <a:buNone/>
            </a:pPr>
            <a:r>
              <a:rPr lang="en-US" sz="2200" dirty="0" smtClean="0"/>
              <a:t>ii) </a:t>
            </a:r>
            <a:r>
              <a:rPr lang="en-US" sz="2200" b="1" dirty="0" smtClean="0">
                <a:solidFill>
                  <a:srgbClr val="C00000"/>
                </a:solidFill>
              </a:rPr>
              <a:t>Re-enact</a:t>
            </a:r>
            <a:r>
              <a:rPr lang="en-US" sz="2200" dirty="0" smtClean="0"/>
              <a:t> 4 lines of dialogue that contain either over/understatement or a contradiction.</a:t>
            </a:r>
          </a:p>
          <a:p>
            <a:pPr marL="457200" indent="-457200">
              <a:buNone/>
            </a:pPr>
            <a:r>
              <a:rPr lang="en-US" sz="2200" dirty="0" smtClean="0"/>
              <a:t>iii) Explain how this creates </a:t>
            </a:r>
            <a:r>
              <a:rPr lang="en-US" sz="2200" dirty="0" err="1" smtClean="0"/>
              <a:t>humour</a:t>
            </a:r>
            <a:endParaRPr lang="en-US" sz="2200" dirty="0" smtClean="0"/>
          </a:p>
          <a:p>
            <a:pPr>
              <a:buNone/>
            </a:pPr>
            <a:endParaRPr lang="en-US" sz="2400" dirty="0" smtClean="0"/>
          </a:p>
          <a:p>
            <a:pPr>
              <a:buNone/>
            </a:pPr>
            <a:endParaRPr lang="en-US" sz="2400" dirty="0" smtClean="0"/>
          </a:p>
          <a:p>
            <a:pPr>
              <a:buNone/>
            </a:pPr>
            <a:endParaRPr lang="en-US" dirty="0"/>
          </a:p>
        </p:txBody>
      </p:sp>
      <p:cxnSp>
        <p:nvCxnSpPr>
          <p:cNvPr id="5" name="Straight Connector 4"/>
          <p:cNvCxnSpPr/>
          <p:nvPr/>
        </p:nvCxnSpPr>
        <p:spPr>
          <a:xfrm>
            <a:off x="4419600" y="0"/>
            <a:ext cx="0" cy="7086600"/>
          </a:xfrm>
          <a:prstGeom prst="line">
            <a:avLst/>
          </a:prstGeom>
          <a:ln w="793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90600" y="3276600"/>
            <a:ext cx="10134600" cy="0"/>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4419600" y="-152400"/>
            <a:ext cx="4724400" cy="3581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Group Two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(page 46-48)</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i</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Provide a </a:t>
            </a:r>
            <a:r>
              <a:rPr kumimoji="0" lang="en-US" sz="2200" b="0" i="0" u="none" strike="noStrike" kern="1200" cap="none" spc="0" normalizeH="0" baseline="0" noProof="0" dirty="0" smtClean="0">
                <a:ln>
                  <a:noFill/>
                </a:ln>
                <a:solidFill>
                  <a:srgbClr val="C00000"/>
                </a:solidFill>
                <a:effectLst/>
                <a:uLnTx/>
                <a:uFillTx/>
                <a:latin typeface="+mn-lt"/>
                <a:ea typeface="+mn-ea"/>
                <a:cs typeface="+mn-cs"/>
              </a:rPr>
              <a:t>3 sentence summary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of the action that takes place.</a:t>
            </a:r>
          </a:p>
          <a:p>
            <a:pPr marL="457200" lvl="0" indent="-457200">
              <a:spcBef>
                <a:spcPct val="20000"/>
              </a:spcBef>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ii) </a:t>
            </a:r>
            <a:r>
              <a:rPr lang="en-US" sz="2200" b="1" dirty="0" smtClean="0">
                <a:solidFill>
                  <a:srgbClr val="C00000"/>
                </a:solidFill>
              </a:rPr>
              <a:t>Re-enact</a:t>
            </a:r>
            <a:r>
              <a:rPr lang="en-US" sz="2200" dirty="0" smtClean="0"/>
              <a:t> 4 lines of dialogue that contain either over/understatement or a contradiction.</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iii) Explain how this creates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humour</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Content Placeholder 2"/>
          <p:cNvSpPr txBox="1">
            <a:spLocks/>
          </p:cNvSpPr>
          <p:nvPr/>
        </p:nvSpPr>
        <p:spPr>
          <a:xfrm>
            <a:off x="0" y="3276600"/>
            <a:ext cx="4343400" cy="3581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Group Three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(page 49-51)</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i</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Provide a </a:t>
            </a:r>
            <a:r>
              <a:rPr kumimoji="0" lang="en-US" sz="2200" b="0" i="0" u="none" strike="noStrike" kern="1200" cap="none" spc="0" normalizeH="0" baseline="0" noProof="0" dirty="0" smtClean="0">
                <a:ln>
                  <a:noFill/>
                </a:ln>
                <a:solidFill>
                  <a:srgbClr val="C00000"/>
                </a:solidFill>
                <a:effectLst/>
                <a:uLnTx/>
                <a:uFillTx/>
                <a:latin typeface="+mn-lt"/>
                <a:ea typeface="+mn-ea"/>
                <a:cs typeface="+mn-cs"/>
              </a:rPr>
              <a:t>3 sentence summary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of the action that takes place.</a:t>
            </a:r>
          </a:p>
          <a:p>
            <a:pPr marL="457200" lvl="0" indent="-457200">
              <a:spcBef>
                <a:spcPct val="20000"/>
              </a:spcBef>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ii) </a:t>
            </a:r>
            <a:r>
              <a:rPr lang="en-US" sz="2200" b="1" dirty="0" smtClean="0">
                <a:solidFill>
                  <a:srgbClr val="C00000"/>
                </a:solidFill>
              </a:rPr>
              <a:t>Re-enact</a:t>
            </a:r>
            <a:r>
              <a:rPr lang="en-US" sz="2200" dirty="0" smtClean="0"/>
              <a:t> 4 lines of dialogue that contain either over/understatement or a contradiction.</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iii) Explain how this creates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humour</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Content Placeholder 2"/>
          <p:cNvSpPr txBox="1">
            <a:spLocks/>
          </p:cNvSpPr>
          <p:nvPr/>
        </p:nvSpPr>
        <p:spPr>
          <a:xfrm>
            <a:off x="4495800" y="3276600"/>
            <a:ext cx="4648200" cy="3581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Group Four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(page 52-54)</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i</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Provide a </a:t>
            </a:r>
            <a:r>
              <a:rPr kumimoji="0" lang="en-US" sz="2200" b="0" i="0" u="none" strike="noStrike" kern="1200" cap="none" spc="0" normalizeH="0" baseline="0" noProof="0" dirty="0" smtClean="0">
                <a:ln>
                  <a:noFill/>
                </a:ln>
                <a:solidFill>
                  <a:srgbClr val="C00000"/>
                </a:solidFill>
                <a:effectLst/>
                <a:uLnTx/>
                <a:uFillTx/>
                <a:latin typeface="+mn-lt"/>
                <a:ea typeface="+mn-ea"/>
                <a:cs typeface="+mn-cs"/>
              </a:rPr>
              <a:t>3 sentence summary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of the action that takes place.</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ii) </a:t>
            </a:r>
            <a:r>
              <a:rPr kumimoji="0" lang="en-US" sz="2200" b="1" i="0" u="none" strike="noStrike" kern="1200" cap="none" spc="0" normalizeH="0" baseline="0" noProof="0" dirty="0" smtClean="0">
                <a:ln>
                  <a:noFill/>
                </a:ln>
                <a:solidFill>
                  <a:srgbClr val="C00000"/>
                </a:solidFill>
                <a:effectLst/>
                <a:uLnTx/>
                <a:uFillTx/>
                <a:latin typeface="+mn-lt"/>
                <a:ea typeface="+mn-ea"/>
                <a:cs typeface="+mn-cs"/>
              </a:rPr>
              <a:t>Re-enact</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4 lines of dialogue that contain either over/understatement or a contradiction.</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smtClean="0">
                <a:ln>
                  <a:noFill/>
                </a:ln>
                <a:solidFill>
                  <a:schemeClr val="tx1"/>
                </a:solidFill>
                <a:effectLst/>
                <a:uLnTx/>
                <a:uFillTx/>
                <a:latin typeface="+mn-lt"/>
                <a:ea typeface="+mn-ea"/>
                <a:cs typeface="+mn-cs"/>
              </a:rPr>
              <a:t>iii)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Explain how this creates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humour</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rebuchet MS" pitchFamily="34" charset="0"/>
              </a:rPr>
              <a:t>SUMMARY OF ACT 3</a:t>
            </a:r>
            <a:endParaRPr lang="en-US" b="1" u="sng" dirty="0">
              <a:latin typeface="Trebuchet MS" pitchFamily="34" charset="0"/>
            </a:endParaRPr>
          </a:p>
        </p:txBody>
      </p:sp>
      <p:sp>
        <p:nvSpPr>
          <p:cNvPr id="3" name="Content Placeholder 2"/>
          <p:cNvSpPr>
            <a:spLocks noGrp="1"/>
          </p:cNvSpPr>
          <p:nvPr>
            <p:ph idx="1"/>
          </p:nvPr>
        </p:nvSpPr>
        <p:spPr>
          <a:xfrm>
            <a:off x="457200" y="1600201"/>
            <a:ext cx="8229600" cy="1143000"/>
          </a:xfrm>
        </p:spPr>
        <p:txBody>
          <a:bodyPr/>
          <a:lstStyle/>
          <a:p>
            <a:pPr>
              <a:buNone/>
            </a:pPr>
            <a:r>
              <a:rPr lang="en-US" dirty="0" smtClean="0">
                <a:latin typeface="Trebuchet MS" pitchFamily="34" charset="0"/>
              </a:rPr>
              <a:t>You have now seen 4 “pieces” of Act Three.</a:t>
            </a:r>
            <a:endParaRPr lang="en-US" dirty="0">
              <a:latin typeface="Trebuchet MS" pitchFamily="34" charset="0"/>
            </a:endParaRPr>
          </a:p>
        </p:txBody>
      </p:sp>
      <p:sp>
        <p:nvSpPr>
          <p:cNvPr id="4" name="TextBox 3"/>
          <p:cNvSpPr txBox="1"/>
          <p:nvPr/>
        </p:nvSpPr>
        <p:spPr>
          <a:xfrm>
            <a:off x="0" y="2362200"/>
            <a:ext cx="9144000" cy="2062103"/>
          </a:xfrm>
          <a:prstGeom prst="rect">
            <a:avLst/>
          </a:prstGeom>
          <a:solidFill>
            <a:schemeClr val="accent1">
              <a:lumMod val="20000"/>
              <a:lumOff val="80000"/>
            </a:schemeClr>
          </a:solidFill>
        </p:spPr>
        <p:txBody>
          <a:bodyPr wrap="square" rtlCol="0">
            <a:spAutoFit/>
          </a:bodyPr>
          <a:lstStyle/>
          <a:p>
            <a:pPr algn="ctr"/>
            <a:r>
              <a:rPr lang="en-US" sz="4000" dirty="0" smtClean="0">
                <a:latin typeface="Trebuchet MS" pitchFamily="34" charset="0"/>
              </a:rPr>
              <a:t>As a group, provide a summary of the action that takes place in Act 3</a:t>
            </a:r>
          </a:p>
          <a:p>
            <a:pPr algn="ctr"/>
            <a:r>
              <a:rPr lang="en-US" sz="2400" dirty="0" smtClean="0">
                <a:latin typeface="Trebuchet MS" pitchFamily="34" charset="0"/>
              </a:rPr>
              <a:t>(at least 5 sentences. Everyone in the group must have a copy in their book) </a:t>
            </a:r>
            <a:endParaRPr lang="en-US" sz="2400" dirty="0">
              <a:latin typeface="Trebuchet MS" pitchFamily="34" charset="0"/>
            </a:endParaRPr>
          </a:p>
        </p:txBody>
      </p:sp>
      <p:sp>
        <p:nvSpPr>
          <p:cNvPr id="5" name="TextBox 4"/>
          <p:cNvSpPr txBox="1"/>
          <p:nvPr/>
        </p:nvSpPr>
        <p:spPr>
          <a:xfrm>
            <a:off x="1676400" y="5105400"/>
            <a:ext cx="6248400" cy="1077218"/>
          </a:xfrm>
          <a:prstGeom prst="rect">
            <a:avLst/>
          </a:prstGeom>
          <a:solidFill>
            <a:schemeClr val="accent3">
              <a:lumMod val="20000"/>
              <a:lumOff val="80000"/>
            </a:schemeClr>
          </a:solidFill>
        </p:spPr>
        <p:txBody>
          <a:bodyPr wrap="square" rtlCol="0">
            <a:spAutoFit/>
          </a:bodyPr>
          <a:lstStyle/>
          <a:p>
            <a:pPr algn="ctr"/>
            <a:r>
              <a:rPr lang="en-US" sz="3200" b="1" u="sng" dirty="0" smtClean="0"/>
              <a:t>Homework</a:t>
            </a:r>
            <a:r>
              <a:rPr lang="en-US" sz="3200" dirty="0" smtClean="0"/>
              <a:t>: Read Act 3 by Thursday’s lesson!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OBJECTIVE</a:t>
            </a:r>
            <a:endParaRPr lang="en-US" dirty="0"/>
          </a:p>
        </p:txBody>
      </p:sp>
      <p:sp>
        <p:nvSpPr>
          <p:cNvPr id="3" name="Content Placeholder 2"/>
          <p:cNvSpPr>
            <a:spLocks noGrp="1"/>
          </p:cNvSpPr>
          <p:nvPr>
            <p:ph idx="1"/>
          </p:nvPr>
        </p:nvSpPr>
        <p:spPr>
          <a:xfrm>
            <a:off x="0" y="762000"/>
            <a:ext cx="9144000" cy="533400"/>
          </a:xfrm>
          <a:solidFill>
            <a:schemeClr val="accent4">
              <a:lumMod val="20000"/>
              <a:lumOff val="80000"/>
            </a:schemeClr>
          </a:solidFill>
        </p:spPr>
        <p:txBody>
          <a:bodyPr>
            <a:normAutofit/>
          </a:bodyPr>
          <a:lstStyle/>
          <a:p>
            <a:pPr algn="ctr">
              <a:buNone/>
            </a:pPr>
            <a:r>
              <a:rPr lang="en-US" sz="2400" dirty="0" smtClean="0"/>
              <a:t>	</a:t>
            </a:r>
            <a:r>
              <a:rPr lang="en-US" sz="2400" b="1" dirty="0" smtClean="0"/>
              <a:t>Examine how Wilde creates an overall impression of: MARRIAGE</a:t>
            </a:r>
            <a:endParaRPr lang="en-US" sz="2400" b="1" dirty="0"/>
          </a:p>
        </p:txBody>
      </p:sp>
      <p:sp>
        <p:nvSpPr>
          <p:cNvPr id="4" name="TextBox 3"/>
          <p:cNvSpPr txBox="1"/>
          <p:nvPr/>
        </p:nvSpPr>
        <p:spPr>
          <a:xfrm>
            <a:off x="0" y="1143000"/>
            <a:ext cx="6400800" cy="646331"/>
          </a:xfrm>
          <a:prstGeom prst="rect">
            <a:avLst/>
          </a:prstGeom>
          <a:noFill/>
        </p:spPr>
        <p:txBody>
          <a:bodyPr wrap="square" rtlCol="0">
            <a:spAutoFit/>
          </a:bodyPr>
          <a:lstStyle/>
          <a:p>
            <a:r>
              <a:rPr lang="en-US" sz="3600" u="sng" dirty="0" smtClean="0"/>
              <a:t>Stakeholder Discussion</a:t>
            </a:r>
            <a:r>
              <a:rPr lang="en-US" sz="3600" dirty="0" smtClean="0"/>
              <a:t>:</a:t>
            </a:r>
            <a:endParaRPr lang="en-US" sz="3600" dirty="0"/>
          </a:p>
        </p:txBody>
      </p:sp>
      <p:sp>
        <p:nvSpPr>
          <p:cNvPr id="6" name="TextBox 5"/>
          <p:cNvSpPr txBox="1"/>
          <p:nvPr/>
        </p:nvSpPr>
        <p:spPr>
          <a:xfrm>
            <a:off x="0" y="1752600"/>
            <a:ext cx="9144000" cy="1938992"/>
          </a:xfrm>
          <a:prstGeom prst="rect">
            <a:avLst/>
          </a:prstGeom>
          <a:solidFill>
            <a:schemeClr val="accent5">
              <a:lumMod val="20000"/>
              <a:lumOff val="80000"/>
            </a:schemeClr>
          </a:solidFill>
        </p:spPr>
        <p:txBody>
          <a:bodyPr wrap="square" rtlCol="0">
            <a:spAutoFit/>
          </a:bodyPr>
          <a:lstStyle/>
          <a:p>
            <a:r>
              <a:rPr lang="en-US" sz="2400" b="1" u="sng" dirty="0" smtClean="0"/>
              <a:t>Situation</a:t>
            </a:r>
            <a:r>
              <a:rPr lang="en-US" sz="2400" dirty="0" smtClean="0"/>
              <a:t>: </a:t>
            </a:r>
          </a:p>
          <a:p>
            <a:r>
              <a:rPr lang="en-US" sz="2400" dirty="0" smtClean="0"/>
              <a:t>A young couple, Lauren and Will (both 23 years old) have decided to become married.  Only one of them has full-time work. To be married and to live together (and to be closer a place of employment) they have to live a considerable distance away from their friends and families. </a:t>
            </a:r>
            <a:endParaRPr lang="en-US" sz="2400" dirty="0"/>
          </a:p>
        </p:txBody>
      </p:sp>
      <p:sp>
        <p:nvSpPr>
          <p:cNvPr id="7" name="TextBox 6"/>
          <p:cNvSpPr txBox="1"/>
          <p:nvPr/>
        </p:nvSpPr>
        <p:spPr>
          <a:xfrm>
            <a:off x="0" y="3811012"/>
            <a:ext cx="3962400" cy="3046988"/>
          </a:xfrm>
          <a:prstGeom prst="rect">
            <a:avLst/>
          </a:prstGeom>
          <a:noFill/>
        </p:spPr>
        <p:txBody>
          <a:bodyPr wrap="square" rtlCol="0">
            <a:spAutoFit/>
          </a:bodyPr>
          <a:lstStyle/>
          <a:p>
            <a:r>
              <a:rPr lang="en-US" sz="2400" b="1" dirty="0" smtClean="0"/>
              <a:t>You will be put in the following groups:</a:t>
            </a:r>
          </a:p>
          <a:p>
            <a:r>
              <a:rPr lang="en-US" sz="2400" dirty="0" smtClean="0">
                <a:solidFill>
                  <a:srgbClr val="00B050"/>
                </a:solidFill>
              </a:rPr>
              <a:t>Group A: Lauren’s parents</a:t>
            </a:r>
          </a:p>
          <a:p>
            <a:r>
              <a:rPr lang="en-US" sz="2400" dirty="0" smtClean="0">
                <a:solidFill>
                  <a:schemeClr val="accent4">
                    <a:lumMod val="75000"/>
                  </a:schemeClr>
                </a:solidFill>
              </a:rPr>
              <a:t>Group B: </a:t>
            </a:r>
            <a:r>
              <a:rPr lang="en-US" sz="2300" dirty="0" smtClean="0">
                <a:solidFill>
                  <a:schemeClr val="accent4">
                    <a:lumMod val="75000"/>
                  </a:schemeClr>
                </a:solidFill>
              </a:rPr>
              <a:t>Lauren’s (girl)friends</a:t>
            </a:r>
          </a:p>
          <a:p>
            <a:r>
              <a:rPr lang="en-US" sz="2400" dirty="0" smtClean="0">
                <a:solidFill>
                  <a:schemeClr val="tx2">
                    <a:lumMod val="60000"/>
                    <a:lumOff val="40000"/>
                  </a:schemeClr>
                </a:solidFill>
              </a:rPr>
              <a:t>Group C: Will’s friends</a:t>
            </a:r>
          </a:p>
          <a:p>
            <a:r>
              <a:rPr lang="en-US" sz="2400" dirty="0" smtClean="0">
                <a:solidFill>
                  <a:schemeClr val="accent6">
                    <a:lumMod val="75000"/>
                  </a:schemeClr>
                </a:solidFill>
              </a:rPr>
              <a:t>Group D: Lauren</a:t>
            </a:r>
          </a:p>
          <a:p>
            <a:r>
              <a:rPr lang="en-US" sz="2400" dirty="0" smtClean="0">
                <a:solidFill>
                  <a:schemeClr val="accent3">
                    <a:lumMod val="50000"/>
                  </a:schemeClr>
                </a:solidFill>
              </a:rPr>
              <a:t>Group E: Will</a:t>
            </a:r>
          </a:p>
          <a:p>
            <a:r>
              <a:rPr lang="en-US" sz="2400" dirty="0" smtClean="0">
                <a:solidFill>
                  <a:srgbClr val="FF0000"/>
                </a:solidFill>
              </a:rPr>
              <a:t>Group F: Will’s parents</a:t>
            </a:r>
            <a:endParaRPr lang="en-US" sz="2400" dirty="0">
              <a:solidFill>
                <a:srgbClr val="FF0000"/>
              </a:solidFill>
            </a:endParaRPr>
          </a:p>
        </p:txBody>
      </p:sp>
      <p:sp>
        <p:nvSpPr>
          <p:cNvPr id="8" name="TextBox 7"/>
          <p:cNvSpPr txBox="1"/>
          <p:nvPr/>
        </p:nvSpPr>
        <p:spPr>
          <a:xfrm>
            <a:off x="3733800" y="3687901"/>
            <a:ext cx="5410200" cy="3170099"/>
          </a:xfrm>
          <a:prstGeom prst="rect">
            <a:avLst/>
          </a:prstGeom>
          <a:solidFill>
            <a:schemeClr val="accent3">
              <a:lumMod val="20000"/>
              <a:lumOff val="80000"/>
            </a:schemeClr>
          </a:solidFill>
          <a:ln w="34925">
            <a:solidFill>
              <a:schemeClr val="accent3">
                <a:lumMod val="50000"/>
              </a:schemeClr>
            </a:solidFill>
          </a:ln>
        </p:spPr>
        <p:txBody>
          <a:bodyPr wrap="square" rtlCol="0">
            <a:spAutoFit/>
          </a:bodyPr>
          <a:lstStyle/>
          <a:p>
            <a:r>
              <a:rPr lang="en-US" sz="2500" dirty="0" smtClean="0">
                <a:solidFill>
                  <a:srgbClr val="008000"/>
                </a:solidFill>
              </a:rPr>
              <a:t>In your group, prepare a summary of what you would say about :</a:t>
            </a:r>
          </a:p>
          <a:p>
            <a:pPr marL="514350" indent="-514350">
              <a:buAutoNum type="romanLcParenR"/>
            </a:pPr>
            <a:r>
              <a:rPr lang="en-US" sz="2500" dirty="0" smtClean="0">
                <a:solidFill>
                  <a:srgbClr val="008000"/>
                </a:solidFill>
              </a:rPr>
              <a:t>The advantages of them getting married,</a:t>
            </a:r>
          </a:p>
          <a:p>
            <a:pPr marL="514350" indent="-514350">
              <a:buAutoNum type="romanLcParenR"/>
            </a:pPr>
            <a:r>
              <a:rPr lang="en-US" sz="2500" dirty="0" smtClean="0">
                <a:solidFill>
                  <a:srgbClr val="008000"/>
                </a:solidFill>
              </a:rPr>
              <a:t>The disadvantages of them getting married.</a:t>
            </a:r>
          </a:p>
          <a:p>
            <a:pPr marL="514350" indent="-514350">
              <a:buAutoNum type="romanLcParenR"/>
            </a:pPr>
            <a:r>
              <a:rPr lang="en-US" sz="2500" dirty="0" smtClean="0">
                <a:solidFill>
                  <a:srgbClr val="008000"/>
                </a:solidFill>
              </a:rPr>
              <a:t>Your final advice on marriage for Lauren and Will.</a:t>
            </a:r>
            <a:endParaRPr lang="en-US" sz="2500" dirty="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 calcmode="lin" valueType="num">
                                      <p:cBhvr>
                                        <p:cTn id="28"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p:cTn id="3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 calcmode="lin" valueType="num">
                                      <p:cBhvr>
                                        <p:cTn id="4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 calcmode="lin" valueType="num">
                                      <p:cBhvr>
                                        <p:cTn id="4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7">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7">
                                            <p:txEl>
                                              <p:pRg st="5" end="5"/>
                                            </p:txEl>
                                          </p:spTgt>
                                        </p:tgtEl>
                                        <p:attrNameLst>
                                          <p:attrName>style.visibility</p:attrName>
                                        </p:attrNameLst>
                                      </p:cBhvr>
                                      <p:to>
                                        <p:strVal val="visible"/>
                                      </p:to>
                                    </p:set>
                                    <p:anim calcmode="lin" valueType="num">
                                      <p:cBhvr>
                                        <p:cTn id="56"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57"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58" dur="500"/>
                                        <p:tgtEl>
                                          <p:spTgt spid="7">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anim calcmode="lin" valueType="num">
                                      <p:cBhvr>
                                        <p:cTn id="63"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65" dur="500"/>
                                        <p:tgtEl>
                                          <p:spTgt spid="7">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p:cTn id="70" dur="500" fill="hold"/>
                                        <p:tgtEl>
                                          <p:spTgt spid="8"/>
                                        </p:tgtEl>
                                        <p:attrNameLst>
                                          <p:attrName>ppt_w</p:attrName>
                                        </p:attrNameLst>
                                      </p:cBhvr>
                                      <p:tavLst>
                                        <p:tav tm="0">
                                          <p:val>
                                            <p:fltVal val="0"/>
                                          </p:val>
                                        </p:tav>
                                        <p:tav tm="100000">
                                          <p:val>
                                            <p:strVal val="#ppt_w"/>
                                          </p:val>
                                        </p:tav>
                                      </p:tavLst>
                                    </p:anim>
                                    <p:anim calcmode="lin" valueType="num">
                                      <p:cBhvr>
                                        <p:cTn id="71" dur="500" fill="hold"/>
                                        <p:tgtEl>
                                          <p:spTgt spid="8"/>
                                        </p:tgtEl>
                                        <p:attrNameLst>
                                          <p:attrName>ppt_h</p:attrName>
                                        </p:attrNameLst>
                                      </p:cBhvr>
                                      <p:tavLst>
                                        <p:tav tm="0">
                                          <p:val>
                                            <p:fltVal val="0"/>
                                          </p:val>
                                        </p:tav>
                                        <p:tav tm="100000">
                                          <p:val>
                                            <p:strVal val="#ppt_h"/>
                                          </p:val>
                                        </p:tav>
                                      </p:tavLst>
                                    </p:anim>
                                    <p:animEffect transition="in" filter="fade">
                                      <p:cBhvr>
                                        <p:cTn id="7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lgn="l"/>
            <a:r>
              <a:rPr lang="en-US" dirty="0" smtClean="0"/>
              <a:t>MARRIAGE</a:t>
            </a:r>
            <a:endParaRPr lang="en-US" dirty="0"/>
          </a:p>
        </p:txBody>
      </p:sp>
      <p:sp>
        <p:nvSpPr>
          <p:cNvPr id="3" name="Content Placeholder 2"/>
          <p:cNvSpPr>
            <a:spLocks noGrp="1"/>
          </p:cNvSpPr>
          <p:nvPr>
            <p:ph idx="1"/>
          </p:nvPr>
        </p:nvSpPr>
        <p:spPr>
          <a:xfrm>
            <a:off x="0" y="1143000"/>
            <a:ext cx="9144000" cy="1066800"/>
          </a:xfrm>
        </p:spPr>
        <p:txBody>
          <a:bodyPr>
            <a:normAutofit/>
          </a:bodyPr>
          <a:lstStyle/>
          <a:p>
            <a:pPr>
              <a:buNone/>
            </a:pPr>
            <a:r>
              <a:rPr lang="en-US" sz="2600" dirty="0" smtClean="0"/>
              <a:t>	As you have seen, there are many views on the role, purpose, advantages and disadvantages of marriage:</a:t>
            </a:r>
            <a:endParaRPr lang="en-US" sz="2600" dirty="0"/>
          </a:p>
        </p:txBody>
      </p:sp>
      <p:pic>
        <p:nvPicPr>
          <p:cNvPr id="1027" name="Picture 3"/>
          <p:cNvPicPr>
            <a:picLocks noChangeAspect="1" noChangeArrowheads="1"/>
          </p:cNvPicPr>
          <p:nvPr/>
        </p:nvPicPr>
        <p:blipFill>
          <a:blip r:embed="rId2" cstate="print"/>
          <a:srcRect/>
          <a:stretch>
            <a:fillRect/>
          </a:stretch>
        </p:blipFill>
        <p:spPr bwMode="auto">
          <a:xfrm>
            <a:off x="6019800" y="0"/>
            <a:ext cx="1524000" cy="1103586"/>
          </a:xfrm>
          <a:prstGeom prst="rect">
            <a:avLst/>
          </a:prstGeom>
          <a:noFill/>
          <a:ln w="9525">
            <a:noFill/>
            <a:miter lim="800000"/>
            <a:headEnd/>
            <a:tailEnd/>
          </a:ln>
        </p:spPr>
      </p:pic>
      <p:sp>
        <p:nvSpPr>
          <p:cNvPr id="6" name="TextBox 5"/>
          <p:cNvSpPr txBox="1"/>
          <p:nvPr/>
        </p:nvSpPr>
        <p:spPr>
          <a:xfrm>
            <a:off x="381000" y="2286000"/>
            <a:ext cx="3581400" cy="4093428"/>
          </a:xfrm>
          <a:prstGeom prst="rect">
            <a:avLst/>
          </a:prstGeom>
          <a:solidFill>
            <a:schemeClr val="bg2"/>
          </a:solidFill>
        </p:spPr>
        <p:txBody>
          <a:bodyPr wrap="square" rtlCol="0">
            <a:spAutoFit/>
          </a:bodyPr>
          <a:lstStyle/>
          <a:p>
            <a:r>
              <a:rPr lang="en-US" sz="2600" b="1" dirty="0" smtClean="0"/>
              <a:t>MAKE A LIST</a:t>
            </a:r>
            <a:r>
              <a:rPr lang="en-US" sz="2600" dirty="0" smtClean="0"/>
              <a:t>: </a:t>
            </a:r>
          </a:p>
          <a:p>
            <a:r>
              <a:rPr lang="en-US" sz="2600" dirty="0" smtClean="0"/>
              <a:t>What are the reasons that people get married </a:t>
            </a:r>
            <a:r>
              <a:rPr lang="en-US" sz="2600" b="1" dirty="0" smtClean="0">
                <a:solidFill>
                  <a:srgbClr val="C00000"/>
                </a:solidFill>
              </a:rPr>
              <a:t>TODAY</a:t>
            </a:r>
            <a:r>
              <a:rPr lang="en-US" sz="2600" dirty="0" smtClean="0"/>
              <a:t>?:</a:t>
            </a:r>
          </a:p>
          <a:p>
            <a:endParaRPr lang="en-US" sz="2600" dirty="0" smtClean="0"/>
          </a:p>
          <a:p>
            <a:endParaRPr lang="en-US" sz="2600" dirty="0" smtClean="0"/>
          </a:p>
          <a:p>
            <a:endParaRPr lang="en-US" sz="2600" dirty="0" smtClean="0"/>
          </a:p>
          <a:p>
            <a:endParaRPr lang="en-US" sz="2600" dirty="0" smtClean="0"/>
          </a:p>
          <a:p>
            <a:endParaRPr lang="en-US" sz="2600" dirty="0" smtClean="0"/>
          </a:p>
          <a:p>
            <a:endParaRPr lang="en-US" sz="2600" dirty="0"/>
          </a:p>
        </p:txBody>
      </p:sp>
      <p:sp>
        <p:nvSpPr>
          <p:cNvPr id="1029" name="AutoShape 5" descr="data:image/jpeg;base64,/9j/4AAQSkZJRgABAQAAAQABAAD/2wCEAAkGBg8SEA4QEA8SDxIQEBEREA8UEBQQEBAPFBQVFBUQFBYYGyYfFxovGRUUHy8gJCcpLC4sFR4xNTAqNSYrLCkBCQoKDgwOGg8PGjAkHyQ1LSwsKSkuKS8vLzItNCwuLDUtLSwvLy00LCwvLC8pLCwsKSk1LSk0NjUsKSwsNSkpLP/AABEIAOEA4QMBIgACEQEDEQH/xAAcAAEAAgMBAQEAAAAAAAAAAAAABgcEBQgCAwH/xABZEAABAwIBBgYJDwYLCQEAAAABAAIDBAURBgcSITFBCBNRUmFxFBciVYGRocHRIzJCQ1NikpOUlaKxwtLTFTNUZHKyGCR0hKOls7TD4/A1NkVjc4KDpOEl/8QAGgEBAAIDAQAAAAAAAAAAAAAAAAUGAQIDBP/EAC0RAQACAgEBBgQGAwAAAAAAAAABAgMEETEFEiFBUYFhcZHREyMyQ6HwBhSx/9oADAMBAAIRAxEAPwC8UREBVtnfzmVNr7EjpoonvnEjnPkDnBrWFoADQRrJdtx3KyVQXCMdp11uiG3iHfTl0R+6g+YzxZSnZb2/Iaj7y/e27lP3uHyCo+8r+Y3AAcgXpBz/ANtrKjvf/V9R6V+9tfKnvd/V9R6Vf6IKA7aeVfe53zdUelO2hlZ3uf8ANs6v9EFA9szK3vdJ82zp2ycru90nzZP6FfyIKB7ZOV3e6T5sn9CdsjK7vdL82T+hX8iCgO2Rld3ul+bJvQnbGyv73y/Nk3oV/ogoDti5X975vmyX0J2w8sP0Cb5sl9Cv9EHOdZnlyjpXx9lwNi0u6Ec1I6HjGg6wCcDhuxCuTIfOHR3SLSgdoStGMtM8jjY92I57cfZDl14HUqq4SBxq7cP+RJ5ZB6F88ss1NTQSNuNnfIBH6o6FriZoCBiXR+6M24tOJw5wxwzwOgUVY5s880NdoUtZowVeprXetiqT73mv97v3cgs5YBERAREQEREBERAREQFQGfHXfrYN3Y9L5aqZX+qAz3f7ftn/AEKT+9TIL/REQEREBERAREQEREBERAREQc/8Io/x+3D9X+uY+hXeBs6FRnCIlAuVBjsbStJ6uPk9Cmxz42X3Wb5O70rao12cjM9HV6dVQhsNVrc+LU2KoO0nkZJ07Dvw2rX5t88UsMgt15LmOY7i2VUuIfG4auLqMf3z4eUSDt42X3Wb5O70qFZxspsnrlGZGSyw1bG+pzdjOwkAGqKXDa3kO0dWpJ4HQbXAjEawdh6F+qg8x2c2VssVqqSZI5MW0shOLonAE8SeVhw1ch1bD3N+LUEREBERAREQEREBUBn11Xy2O/V6f6NVKfOr/VBcI5ujWW6UbeIePgSBw/eQX6i8xuxAPKAV6QEREBERAREQEREBERAREQaDKbIS3XAxurKYTOjBDHackbg06y3FjgSMdeBWk7SNg/QT8pqfxFOkQQXtI2D9BPymp/EXyqczOT8bHyOoiGxtc9x7JqdTWjE+2cgU/UfzgTFtqujgcCKKowPITG4edBSvB/sMc9xqaoxjQpI9KJuJIjlmcQzadeDGybevauilT/BtgAo69+Gt1U1pPQ2MED6Z8auBARVflvn2pKN7oKVnZszSWvcH6MEbh7HSAJeeUDV0qHUnCIuTHtdU0MDoidYY2aF5HvXuc4eRDh0CiimRmcy33IBsEmhMG4uppBoyjlLdzx0tJ6cFK0BERAREQFRfCXg7q1ybi2pZ4fUj51eip/hJUeNHQzcyqdH8ZGXf4SC07LUCSmppBsfBE8dTmNPnWao9m9quMtVsf+pwNPW1gZ9lSFAREQEREBERAREQEREBERAREQFHs4bMbTdB+pVB8Ubj5lIVgX6j42kq4cMeNp5o8OXSY5uHlQVhwb3/AMRrhyVYPjiZ6FhZ3s8QYJ7dQOPGa46iqB1M3Piiw9luLt2sDXrFa5J5wZ7fRXCngxbLVuhDJRq4lrWyCVw9+QWAcms7QFYubTNzHTwdlVsLZJ524sikYHiCI6xi1w/OHaeQatuKj9/fx6WPv38ZnpHq3pSbzxCtsjLzb6Yl9TDJJLj3Mmi17I28rWk+u6fFhvtGluVHXROax7KhhGD2EYkY7NJjtY8Szr3kjbZQQ+jhGPsmMETvAWYKrMpcnpbXNDVUsjuLc8tbjrLXbeKfzmkY+I8mK27M/wAgxZ5jFNeOfXz9/umcOXJrU4tETXz9XzrqQUN2ozTYtc2WF4aHHU7jdEtHQQMMOkrrFcy5CW+S73yOcxlsED2Ty7wxkeuOMnlc8DxuO5dNKRyTE2nu9ERmms5JmnTyERFo5CIiAq04QVPpWjS9zqoX+MPZ9tWWoTnmpdOyV4wxLGxSDo0JWEnxYoPWZuo07JbzyMlZ8CaRvmU0VZ8HyqLrQWk/mqqZgHICGP8ArcVZiAiIgIiICIiAiIgIiICIiAiIgKP5eZVtt1DPVkBzmgNhjJwEkzjg1vSNrjhrwaVvZpmsa573BrWtLnOJwa1oGJcSdgwXM+W+Us9+ubIKfEU0Ti2AbtHEB9S4cp1YDcMByrW1orHMs1rNp4hC7DeGU9SypfTsqOLcXtieS2PT2tcQNuB14dAVs2/PdSS4Coikpnc4erR49YAcPglbplgpqSk0AwHRj0QTjiXnEYjw6/GoZcMl6SbHSiDHc+PBjvJqPhCre7/q7F4nPSefKYnxj26f9S+LTvEc47fWE5gr45wHxSNkYfZtIcCeTr6FCs7V7jbDHQtaHyyOZK/ViYmjHQA98cT4OtRSKeptFUx8b+MjfrLTi1krAdbHjc4Y7RsxHUptmayPkuFZJd60abIpS6PEaparUcQOYwYeHR5pCxpdkxXPGWLc0jxj5/H5f3zcdjZt3fw5jifNZmaXI42+3RMkYG1Ex46o5wc71sZPvW4Dkx0lNERWdGiIiAiIgLQZwKfTtVzaBiTRVBA6RG4jyhb9YtzpuMgnj90ikZ8JpHnQVTwbagGjr48dbalr8Oh8YH2D4lcCojg1VOEtzi5zKd/wHSNP74V7oCIiAiIgIiICIiAiIgIiICIoTnUzgNtlIdAg1U4LKdm3R50zhzRj4SQOXAIPn0zhEn8kUjsXOLey3N2kk9zTDDwF3gHOC+2b7I8UUAc8Dj5QDIeYNojHgUYzXZIukeblVYvLnOdDp6y95JLp3E7dZOvrKm9/umAMTDrPrzyA+x8KiN3Zjp5R/MpTU156+c/xDAvdy4x+i09wzZyOPO8wWqmmaxrnuIa1oLnE7ABvXtQzKq4yVE0dvpgZHPkaxzW7Xyk4Ni6gdvT1KFw4rbWXj6/CEvmy11sXP0fXJvJ+a+3HQBdHTxDGR+GPFQY6gN2m4+fc1dNWa0Q0sENNAzQihYGMb0byTvJOJJ3klaXN5kVHbKJkDcHSuwfUSj2yYjXh70bB0DHaSpOrdSkUrFa9IVa95vabW6yIiLdqIiICIiAhREHP+YEcXdrjCdWEEgw6WTsHnXQCoHNVgzKe5M2a69gHVUNP1BX8gIiICIiAiIgIiICIiAiIgwL9fIKOnmqqh2jHC0ucd5OwMaN7icABylc20cdRf7pJVVGLYGEFzQSWxwg9xTs6duPW471s86GWMt4r47dRHTp4pNFhB7maYanTk8wDEA8mJ3qaWy3wW2kZCzAkDWd80p9c49H1DUvHtZ4x145evWwzktyy7lXNp42xxgB2iGxtGxjRqxwUVc4kkk4k6yeU8q91E7nuL3HEnafN1LFrKtkUb5HnBrBiT5h046lVsmSctuI9oWPHSMdeZ92ryqvwpou5PqsmIjHN5ZD1fWpdmCyEa2P8rT4Pkl02Uo26DASySU++JDm9AB52qpZLbVV8dwuGGENI2MuJx0RpyNYyFnTg4uPUeUY33mFqNKzRNx/Nzzs6u608PpK0aWrGvj4nrPVXdvYnPfmOkdFioiL2vGIiICIiAiIgIiFBz/kqdDLKpaNWnUVw8ccj/MugFz9ZBhlrJ01FX5aWVdAoCIiAiIgIiICIiAiIgKo8+WcbseI22mf6vO3+MPadcMDvYftOHib+0CprnCy2itlG+d2DpXdxTxH2yUjf70bSeQYbSFR2QFgfVzy3avcXtEjpA5/ts+OJfhzQdg2Y4AbFzy5Ix170umPHN7d2EhzfZKtoKY1VQMJ5mjEH10cZ1tiHvjtP/wAX1rq10ry93UBuaOQL63S5GZ2Oxo9a3znpWGqns7E5bLPr4IxVFCrvJNcayG30g08ZNEc10nsnuPMaMdfQTyLY5ZX/AImPioz6rKDrG1kewu6CdYHhKs7Mlm87CpuzKhmFVVMBa0jXBTnW1nQ46nH/ALRuKkuzNT963t90d2js/tV9/sysp8kYaHJqtpIRiI6cve/DB0soc1zpXdJI8AAG5YPB0kxtc45tdKPHFCfOppl/Bp2q5t/Uqg/Bjc7zKvODZOTSV7NzaljvC6PD7AU8hVxIiICIiAiIgIiICFEKDn+z/wC+r/5RVf3WRdALn6xHHLWT+UVnkppQugUBERAREQEREBERAWPcK+KCKSaZ4jjiYXyPOxrWjElZCoDPPl1JW1LbRRYvYyUNmLfb6kHVGPetO33w96CkzwRHKP3O4VGUN1LjpR0sQ7kHZBSg7Tu03HynkapnXVTNFkEDQyCIBrGjViBsP+utYNtt0dFTCkiIc491UzD22Xmg8wbB1da/VV9/b/Ft3a9Fj0tX8Kvet1FiXS5MgifK/Y0ahvc47Gj/AFyrKJUNbSz3i4Q0VNjxYce7wJayMfnKh3RhqHWBtK4aetOxk48o6u23sRgpz5z0SDNBkS+5Vr7jVt0qeCQENI7maoGBbGBzGjRJH7I14ldGLAsNkho6aGlgboxwsDWjed5c473EkknlJWerdEREcQq8zMzzLTZZ/wCzrl/Iqr+xequ4NJ9SuY/5lP8Auy+hWllif/zrj/Iqr+xeqr4NH5u5/wDUpv3ZVlhdiIiAiIgIiICIiAiIg5/yJHGZX1j+ZPXnxaUfnXQCoHNG7jMpbnINmFc/H9qpbh9av5AREQEREBERARFpcr8qoLdSS1Ux1MGEceIDpZT62NvSfIATuQRHPNnF7ApuxoH4VdS06JB1wQnEOm6CdYb04n2Kq/Iixdjx9kSD+MTN7jHbDC72XQ9w8Tetau1MmuVZNcKzuwZNLA+tc8etiA5jRhq5ABvKmjnEkk6ydZPSoPtLc4/Kp7pns/V5/Nv7PxEWuvt3bTQukOt3rY285+7wbz0KCpSb2itespm1opE2npDSZa30tHYsRxfIBxmGshh2MHSfq61dOaPN+LbSB8rR2XUgPnOomNu1sAPRtPK4naAFX+Y7IR1TObvVjSYx5NMHe2VAPdTdTTqHvv2VfiuGrrxgxxWPdVdnPOa82n2ERF6XnaXLR2FtuR5KKq/sXqsODTH6jcncssA8TJD51YmcmXRtF0P6pMPhN0fOoTwb4MLfWP51YW/BhjP20FtoiICIiAiIgIiIC/Cv1YN9qeLpaqTHDi6eZ+PJoscfMgo3g891crjJ+rn6czT5l0AqM4NNLrukpG6mjB6+Nc4eRvjV5oCIiAiIgIiIC5jzoZQ1l1uklJTsdLHSySRQQxgu0i06MkzukkbdgAHTj0bfrmKalqql2yCCSXDl0Gl2HkVD5h7cXz11Y/WQ1sQPK+R2m8/RHwliZ4ZiOZaCnyVykija1lLKxjBg1obDqHVtPWsYZU11LII66Bw5Q6PipMOVurAroCquQacG90d53D0qPX62RVkb4qhge1w2gAOY7c9h3O6fHiF48mDDf9VY/vxe6l8tf02lDKW5RSRccx4MeBJcdWjht0uQhRuxWaa+XJkLNJlPHre/D81Tg63cmm46h0kbgVGpYZ45ZqCCTjhJMIgIyHCZwdos0cOUkavAun82uQzLZRNi1GeXCSqkGvSkw9YDzW7B4TvXLU0K4Lzfnn0+X3Z2d22asV6eqS2+gjgiihhYI44mNZGwbGtaMAFkIikkeIiIIdnem0bJcjyxMb8KVjfOtDweYdG0vPPrJneJkTfsrMz8VgZZZ2n26anjHWJBJ9UZX1zG02hZKUn2x88ng41zfsoJ8iIgIiICIiAiIgKM5y6kR2i6OJwxpJWeGQaA8rlJlAM+dZoWWqHur4I/6Rrz5GINHwcKfC31kmHr6stHSGRM+8rbVe5iKHi7LTu92lnlPxhjHkjCsJAREQEREBERBXmfa7GGzzMBwNTLFAOXAkyO+jGR4VGs1lLxFqiI1PqpJJnHeGY8W3yM8pWNnfEtyu9LaY5WRR08LpppH6o4nFhkfK880RtZ4XFQK15xKqi4ymEkdbFGDHA/ugxujqa5hIDizD2JA6wtbRMx4OmOYifFbd4vVPSxmWokEbd29z3c1jdrj/oqtaq/3O9TGjt8L2RH17QcCWY4ac8mxrfejVu7orY5J5rrjeJW1lxkkgp3YEFwwlkZj62Fh1Rsw9kRhvAcr6sGTlLRQtgpYWwsG3Ad093Oe463O6SsVpw2vlm3hCHZvMzlLbtCeYiqrBrEpHqUJ5Imnf746+TR2Kw0RbuIiIgIiIKm4R1Rhb6SPn1gJ6mxSfeUyzZUvF2e2NwwxpY3/GDjPtKseErW4vtkAxxDaiUjcdIxsb+6/wAaumzUfFU1NDhhxUMUeHJoMDcPIgzEREBERAREQEREBVHwj7gG0FHBvlqtPrbFG4EeORviVuKhOEpWA1Fuhx9ZDNIRyab2tB/oz4kFrZtqLirRbGHb2LG89cg4z7SkqhFDnUsUcUUQuEWEcbGDuZdjWho9h0LI7bdj74xeKT7qCXool22LJ3xh+n91fozq2TvjB43DzIJYiizc6FlP/Eqf4zDzL6DOVZu+VL8c0IJKijoziWfvnR/KYx517GX1oP8AxSi+Vwj63IOccorxVVFzu7IY5H1FbUPpQxgJf2OyT81gNeJEUQPQ12OolWjm1zHR0xZVXENmqB3TKfU6GE8rt0j/AKIPLqKmsWU1hbK+dtbbGyvGD5hUUwkeORzg7ErLGXNqOy50R/nkH30G8RacZZWw7LjRn+dw/eXtuVlvOyupT/OYvvINqi1oyloTsrKY/wA4j+8voL9SHZVQH/zR+lBnIsP8s036RD8az0r9F3p/0iL41npQZaLFF0g92i+Mb6V6/KMPusfxjfSgofO9hVZR2+lGvAUkLgNoMkpe76LwV0AufLcRV5ZveO7bHUyEuGsAU8BY04/tMaPCug0BERAREQEREBERAUSyzzY0FzkilqRK2SNnFh8TwwuZiXBrsWkEAlxH7RUtRBVx4O9o90rPjo/wl+Hg62j3as+Oi/CVpIgqz+Dnafd6346H8JeXcHK1bqitH/khP+ErVRBU54ONs3VVYP8AuiP+GvmeDfb91ZV+OI/YVuIgqA8G6h3VtT4ovuryeDbR7q6o+BGrhRBTn8Gyk/T5/i41+Hg2Uv6fP8Uw+dXIiCmDwaqfdcZfiGH7S8Hg0w7rlJ8mb99XUiCkjwaGbrm75KPxF4PBn5Lp/wCn/mq8EQUZ/Bnd30HyP/OX4eDO7vo35GfxVeiIKK/g0P75s+SH8VeTwaZe+TPkrvxFe6IK1za5n/yXUyVT6oVDnRGJjWxGMNDnNc5xxccT3IHjVlIiAiIgIiICIiAiIgIiICIiAiIgIiICIiAiIgIiICIiAiIgIiICIiAiIgIiICIi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1" name="AutoShape 7" descr="data:image/jpeg;base64,/9j/4AAQSkZJRgABAQAAAQABAAD/2wCEAAkGBg8SEA4QEA8SDxIQEBEREA8UEBQQEBAPFBQVFBUQFBYYGyYfFxovGRUUHy8gJCcpLC4sFR4xNTAqNSYrLCkBCQoKDgwOGg8PGjAkHyQ1LSwsKSkuKS8vLzItNCwuLDUtLSwvLy00LCwvLC8pLCwsKSk1LSk0NjUsKSwsNSkpLP/AABEIAOEA4QMBIgACEQEDEQH/xAAcAAEAAgMBAQEAAAAAAAAAAAAABgcEBQgCAwH/xABZEAABAwIBBgYJDwYLCQEAAAABAAIDBAURBgcSITFBCBNRUmFxFBciVYGRocHRIzJCQ1NikpOUlaKxwtLTFTNUZHKyGCR0hKOls7TD4/A1NkVjc4KDpOEl/8QAGgEBAAIDAQAAAAAAAAAAAAAAAAUGAQIDBP/EAC0RAQACAgEBBgQGAwAAAAAAAAABAgMEETEFEiFBUYFhcZHREyMyQ6HwBhSx/9oADAMBAAIRAxEAPwC8UREBVtnfzmVNr7EjpoonvnEjnPkDnBrWFoADQRrJdtx3KyVQXCMdp11uiG3iHfTl0R+6g+YzxZSnZb2/Iaj7y/e27lP3uHyCo+8r+Y3AAcgXpBz/ANtrKjvf/V9R6V+9tfKnvd/V9R6Vf6IKA7aeVfe53zdUelO2hlZ3uf8ANs6v9EFA9szK3vdJ82zp2ycru90nzZP6FfyIKB7ZOV3e6T5sn9CdsjK7vdL82T+hX8iCgO2Rld3ul+bJvQnbGyv73y/Nk3oV/ogoDti5X975vmyX0J2w8sP0Cb5sl9Cv9EHOdZnlyjpXx9lwNi0u6Ec1I6HjGg6wCcDhuxCuTIfOHR3SLSgdoStGMtM8jjY92I57cfZDl14HUqq4SBxq7cP+RJ5ZB6F88ss1NTQSNuNnfIBH6o6FriZoCBiXR+6M24tOJw5wxwzwOgUVY5s880NdoUtZowVeprXetiqT73mv97v3cgs5YBERAREQEREBERAREQFQGfHXfrYN3Y9L5aqZX+qAz3f7ftn/AEKT+9TIL/REQEREBERAREQEREBERAREQc/8Io/x+3D9X+uY+hXeBs6FRnCIlAuVBjsbStJ6uPk9Cmxz42X3Wb5O70rao12cjM9HV6dVQhsNVrc+LU2KoO0nkZJ07Dvw2rX5t88UsMgt15LmOY7i2VUuIfG4auLqMf3z4eUSDt42X3Wb5O70qFZxspsnrlGZGSyw1bG+pzdjOwkAGqKXDa3kO0dWpJ4HQbXAjEawdh6F+qg8x2c2VssVqqSZI5MW0shOLonAE8SeVhw1ch1bD3N+LUEREBERAREQEREBUBn11Xy2O/V6f6NVKfOr/VBcI5ujWW6UbeIePgSBw/eQX6i8xuxAPKAV6QEREBERAREQEREBERAREQaDKbIS3XAxurKYTOjBDHackbg06y3FjgSMdeBWk7SNg/QT8pqfxFOkQQXtI2D9BPymp/EXyqczOT8bHyOoiGxtc9x7JqdTWjE+2cgU/UfzgTFtqujgcCKKowPITG4edBSvB/sMc9xqaoxjQpI9KJuJIjlmcQzadeDGybevauilT/BtgAo69+Gt1U1pPQ2MED6Z8auBARVflvn2pKN7oKVnZszSWvcH6MEbh7HSAJeeUDV0qHUnCIuTHtdU0MDoidYY2aF5HvXuc4eRDh0CiimRmcy33IBsEmhMG4uppBoyjlLdzx0tJ6cFK0BERAREQFRfCXg7q1ybi2pZ4fUj51eip/hJUeNHQzcyqdH8ZGXf4SC07LUCSmppBsfBE8dTmNPnWao9m9quMtVsf+pwNPW1gZ9lSFAREQEREBERAREQEREBERAREQFHs4bMbTdB+pVB8Ubj5lIVgX6j42kq4cMeNp5o8OXSY5uHlQVhwb3/AMRrhyVYPjiZ6FhZ3s8QYJ7dQOPGa46iqB1M3Piiw9luLt2sDXrFa5J5wZ7fRXCngxbLVuhDJRq4lrWyCVw9+QWAcms7QFYubTNzHTwdlVsLZJ524sikYHiCI6xi1w/OHaeQatuKj9/fx6WPv38ZnpHq3pSbzxCtsjLzb6Yl9TDJJLj3Mmi17I28rWk+u6fFhvtGluVHXROax7KhhGD2EYkY7NJjtY8Szr3kjbZQQ+jhGPsmMETvAWYKrMpcnpbXNDVUsjuLc8tbjrLXbeKfzmkY+I8mK27M/wAgxZ5jFNeOfXz9/umcOXJrU4tETXz9XzrqQUN2ozTYtc2WF4aHHU7jdEtHQQMMOkrrFcy5CW+S73yOcxlsED2Ty7wxkeuOMnlc8DxuO5dNKRyTE2nu9ERmms5JmnTyERFo5CIiAq04QVPpWjS9zqoX+MPZ9tWWoTnmpdOyV4wxLGxSDo0JWEnxYoPWZuo07JbzyMlZ8CaRvmU0VZ8HyqLrQWk/mqqZgHICGP8ArcVZiAiIgIiICIiAiIgIiICIiAiIgKP5eZVtt1DPVkBzmgNhjJwEkzjg1vSNrjhrwaVvZpmsa573BrWtLnOJwa1oGJcSdgwXM+W+Us9+ubIKfEU0Ti2AbtHEB9S4cp1YDcMByrW1orHMs1rNp4hC7DeGU9SypfTsqOLcXtieS2PT2tcQNuB14dAVs2/PdSS4Coikpnc4erR49YAcPglbplgpqSk0AwHRj0QTjiXnEYjw6/GoZcMl6SbHSiDHc+PBjvJqPhCre7/q7F4nPSefKYnxj26f9S+LTvEc47fWE5gr45wHxSNkYfZtIcCeTr6FCs7V7jbDHQtaHyyOZK/ViYmjHQA98cT4OtRSKeptFUx8b+MjfrLTi1krAdbHjc4Y7RsxHUptmayPkuFZJd60abIpS6PEaparUcQOYwYeHR5pCxpdkxXPGWLc0jxj5/H5f3zcdjZt3fw5jifNZmaXI42+3RMkYG1Ex46o5wc71sZPvW4Dkx0lNERWdGiIiAiIgLQZwKfTtVzaBiTRVBA6RG4jyhb9YtzpuMgnj90ikZ8JpHnQVTwbagGjr48dbalr8Oh8YH2D4lcCojg1VOEtzi5zKd/wHSNP74V7oCIiAiIgIiICIiAiIgIiICIoTnUzgNtlIdAg1U4LKdm3R50zhzRj4SQOXAIPn0zhEn8kUjsXOLey3N2kk9zTDDwF3gHOC+2b7I8UUAc8Dj5QDIeYNojHgUYzXZIukeblVYvLnOdDp6y95JLp3E7dZOvrKm9/umAMTDrPrzyA+x8KiN3Zjp5R/MpTU156+c/xDAvdy4x+i09wzZyOPO8wWqmmaxrnuIa1oLnE7ABvXtQzKq4yVE0dvpgZHPkaxzW7Xyk4Ni6gdvT1KFw4rbWXj6/CEvmy11sXP0fXJvJ+a+3HQBdHTxDGR+GPFQY6gN2m4+fc1dNWa0Q0sENNAzQihYGMb0byTvJOJJ3klaXN5kVHbKJkDcHSuwfUSj2yYjXh70bB0DHaSpOrdSkUrFa9IVa95vabW6yIiLdqIiICIiAhREHP+YEcXdrjCdWEEgw6WTsHnXQCoHNVgzKe5M2a69gHVUNP1BX8gIiICIiAiIgIiICIiAiIgwL9fIKOnmqqh2jHC0ucd5OwMaN7icABylc20cdRf7pJVVGLYGEFzQSWxwg9xTs6duPW471s86GWMt4r47dRHTp4pNFhB7maYanTk8wDEA8mJ3qaWy3wW2kZCzAkDWd80p9c49H1DUvHtZ4x145evWwzktyy7lXNp42xxgB2iGxtGxjRqxwUVc4kkk4k6yeU8q91E7nuL3HEnafN1LFrKtkUb5HnBrBiT5h046lVsmSctuI9oWPHSMdeZ92ryqvwpou5PqsmIjHN5ZD1fWpdmCyEa2P8rT4Pkl02Uo26DASySU++JDm9AB52qpZLbVV8dwuGGENI2MuJx0RpyNYyFnTg4uPUeUY33mFqNKzRNx/Nzzs6u608PpK0aWrGvj4nrPVXdvYnPfmOkdFioiL2vGIiICIiAiIgIiFBz/kqdDLKpaNWnUVw8ccj/MugFz9ZBhlrJ01FX5aWVdAoCIiAiIgIiICIiAiIgKo8+WcbseI22mf6vO3+MPadcMDvYftOHib+0CprnCy2itlG+d2DpXdxTxH2yUjf70bSeQYbSFR2QFgfVzy3avcXtEjpA5/ts+OJfhzQdg2Y4AbFzy5Ix170umPHN7d2EhzfZKtoKY1VQMJ5mjEH10cZ1tiHvjtP/wAX1rq10ry93UBuaOQL63S5GZ2Oxo9a3znpWGqns7E5bLPr4IxVFCrvJNcayG30g08ZNEc10nsnuPMaMdfQTyLY5ZX/AImPioz6rKDrG1kewu6CdYHhKs7Mlm87CpuzKhmFVVMBa0jXBTnW1nQ46nH/ALRuKkuzNT963t90d2js/tV9/sysp8kYaHJqtpIRiI6cve/DB0soc1zpXdJI8AAG5YPB0kxtc45tdKPHFCfOppl/Bp2q5t/Uqg/Bjc7zKvODZOTSV7NzaljvC6PD7AU8hVxIiICIiAiIgIiICFEKDn+z/wC+r/5RVf3WRdALn6xHHLWT+UVnkppQugUBERAREQEREBERAWPcK+KCKSaZ4jjiYXyPOxrWjElZCoDPPl1JW1LbRRYvYyUNmLfb6kHVGPetO33w96CkzwRHKP3O4VGUN1LjpR0sQ7kHZBSg7Tu03HynkapnXVTNFkEDQyCIBrGjViBsP+utYNtt0dFTCkiIc491UzD22Xmg8wbB1da/VV9/b/Ft3a9Fj0tX8Kvet1FiXS5MgifK/Y0ahvc47Gj/AFyrKJUNbSz3i4Q0VNjxYce7wJayMfnKh3RhqHWBtK4aetOxk48o6u23sRgpz5z0SDNBkS+5Vr7jVt0qeCQENI7maoGBbGBzGjRJH7I14ldGLAsNkho6aGlgboxwsDWjed5c473EkknlJWerdEREcQq8zMzzLTZZ/wCzrl/Iqr+xequ4NJ9SuY/5lP8Auy+hWllif/zrj/Iqr+xeqr4NH5u5/wDUpv3ZVlhdiIiAiIgIiICIiAiIg5/yJHGZX1j+ZPXnxaUfnXQCoHNG7jMpbnINmFc/H9qpbh9av5AREQEREBERARFpcr8qoLdSS1Ux1MGEceIDpZT62NvSfIATuQRHPNnF7ApuxoH4VdS06JB1wQnEOm6CdYb04n2Kq/Iixdjx9kSD+MTN7jHbDC72XQ9w8Tetau1MmuVZNcKzuwZNLA+tc8etiA5jRhq5ABvKmjnEkk6ydZPSoPtLc4/Kp7pns/V5/Nv7PxEWuvt3bTQukOt3rY285+7wbz0KCpSb2itespm1opE2npDSZa30tHYsRxfIBxmGshh2MHSfq61dOaPN+LbSB8rR2XUgPnOomNu1sAPRtPK4naAFX+Y7IR1TObvVjSYx5NMHe2VAPdTdTTqHvv2VfiuGrrxgxxWPdVdnPOa82n2ERF6XnaXLR2FtuR5KKq/sXqsODTH6jcncssA8TJD51YmcmXRtF0P6pMPhN0fOoTwb4MLfWP51YW/BhjP20FtoiICIiAiIgIiIC/Cv1YN9qeLpaqTHDi6eZ+PJoscfMgo3g891crjJ+rn6czT5l0AqM4NNLrukpG6mjB6+Nc4eRvjV5oCIiAiIgIiIC5jzoZQ1l1uklJTsdLHSySRQQxgu0i06MkzukkbdgAHTj0bfrmKalqql2yCCSXDl0Gl2HkVD5h7cXz11Y/WQ1sQPK+R2m8/RHwliZ4ZiOZaCnyVykija1lLKxjBg1obDqHVtPWsYZU11LII66Bw5Q6PipMOVurAroCquQacG90d53D0qPX62RVkb4qhge1w2gAOY7c9h3O6fHiF48mDDf9VY/vxe6l8tf02lDKW5RSRccx4MeBJcdWjht0uQhRuxWaa+XJkLNJlPHre/D81Tg63cmm46h0kbgVGpYZ45ZqCCTjhJMIgIyHCZwdos0cOUkavAun82uQzLZRNi1GeXCSqkGvSkw9YDzW7B4TvXLU0K4Lzfnn0+X3Z2d22asV6eqS2+gjgiihhYI44mNZGwbGtaMAFkIikkeIiIIdnem0bJcjyxMb8KVjfOtDweYdG0vPPrJneJkTfsrMz8VgZZZ2n26anjHWJBJ9UZX1zG02hZKUn2x88ng41zfsoJ8iIgIiICIiAiIgKM5y6kR2i6OJwxpJWeGQaA8rlJlAM+dZoWWqHur4I/6Rrz5GINHwcKfC31kmHr6stHSGRM+8rbVe5iKHi7LTu92lnlPxhjHkjCsJAREQEREBERBXmfa7GGzzMBwNTLFAOXAkyO+jGR4VGs1lLxFqiI1PqpJJnHeGY8W3yM8pWNnfEtyu9LaY5WRR08LpppH6o4nFhkfK880RtZ4XFQK15xKqi4ymEkdbFGDHA/ugxujqa5hIDizD2JA6wtbRMx4OmOYifFbd4vVPSxmWokEbd29z3c1jdrj/oqtaq/3O9TGjt8L2RH17QcCWY4ac8mxrfejVu7orY5J5rrjeJW1lxkkgp3YEFwwlkZj62Fh1Rsw9kRhvAcr6sGTlLRQtgpYWwsG3Ad093Oe463O6SsVpw2vlm3hCHZvMzlLbtCeYiqrBrEpHqUJ5Imnf746+TR2Kw0RbuIiIgIiIKm4R1Rhb6SPn1gJ6mxSfeUyzZUvF2e2NwwxpY3/GDjPtKseErW4vtkAxxDaiUjcdIxsb+6/wAaumzUfFU1NDhhxUMUeHJoMDcPIgzEREBERAREQEREBVHwj7gG0FHBvlqtPrbFG4EeORviVuKhOEpWA1Fuhx9ZDNIRyab2tB/oz4kFrZtqLirRbGHb2LG89cg4z7SkqhFDnUsUcUUQuEWEcbGDuZdjWho9h0LI7bdj74xeKT7qCXool22LJ3xh+n91fozq2TvjB43DzIJYiizc6FlP/Eqf4zDzL6DOVZu+VL8c0IJKijoziWfvnR/KYx517GX1oP8AxSi+Vwj63IOccorxVVFzu7IY5H1FbUPpQxgJf2OyT81gNeJEUQPQ12OolWjm1zHR0xZVXENmqB3TKfU6GE8rt0j/AKIPLqKmsWU1hbK+dtbbGyvGD5hUUwkeORzg7ErLGXNqOy50R/nkH30G8RacZZWw7LjRn+dw/eXtuVlvOyupT/OYvvINqi1oyloTsrKY/wA4j+8voL9SHZVQH/zR+lBnIsP8s036RD8az0r9F3p/0iL41npQZaLFF0g92i+Mb6V6/KMPusfxjfSgofO9hVZR2+lGvAUkLgNoMkpe76LwV0AufLcRV5ZveO7bHUyEuGsAU8BY04/tMaPCug0BERAREQEREBERAUSyzzY0FzkilqRK2SNnFh8TwwuZiXBrsWkEAlxH7RUtRBVx4O9o90rPjo/wl+Hg62j3as+Oi/CVpIgqz+Dnafd6346H8JeXcHK1bqitH/khP+ErVRBU54ONs3VVYP8AuiP+GvmeDfb91ZV+OI/YVuIgqA8G6h3VtT4ovuryeDbR7q6o+BGrhRBTn8Gyk/T5/i41+Hg2Uv6fP8Uw+dXIiCmDwaqfdcZfiGH7S8Hg0w7rlJ8mb99XUiCkjwaGbrm75KPxF4PBn5Lp/wCn/mq8EQUZ/Bnd30HyP/OX4eDO7vo35GfxVeiIKK/g0P75s+SH8VeTwaZe+TPkrvxFe6IK1za5n/yXUyVT6oVDnRGJjWxGMNDnNc5xxccT3IHjVlIiAiIgIiICIiAiIgIiICIiAiIgIiICIiAiIgIiICIiAiIgIiICIiAiIgIiICIi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3" name="Picture 9" descr="Pen and Paper - free high resolution photo"/>
          <p:cNvPicPr>
            <a:picLocks noChangeAspect="1" noChangeArrowheads="1"/>
          </p:cNvPicPr>
          <p:nvPr/>
        </p:nvPicPr>
        <p:blipFill>
          <a:blip r:embed="rId3" cstate="print"/>
          <a:srcRect/>
          <a:stretch>
            <a:fillRect/>
          </a:stretch>
        </p:blipFill>
        <p:spPr bwMode="auto">
          <a:xfrm>
            <a:off x="7543800" y="0"/>
            <a:ext cx="1600200" cy="1066800"/>
          </a:xfrm>
          <a:prstGeom prst="rect">
            <a:avLst/>
          </a:prstGeom>
          <a:noFill/>
        </p:spPr>
      </p:pic>
      <p:sp>
        <p:nvSpPr>
          <p:cNvPr id="11" name="TextBox 10"/>
          <p:cNvSpPr txBox="1"/>
          <p:nvPr/>
        </p:nvSpPr>
        <p:spPr>
          <a:xfrm>
            <a:off x="4800600" y="2286000"/>
            <a:ext cx="3581400" cy="4093428"/>
          </a:xfrm>
          <a:prstGeom prst="rect">
            <a:avLst/>
          </a:prstGeom>
          <a:solidFill>
            <a:schemeClr val="accent5">
              <a:lumMod val="20000"/>
              <a:lumOff val="80000"/>
            </a:schemeClr>
          </a:solidFill>
        </p:spPr>
        <p:txBody>
          <a:bodyPr wrap="square" rtlCol="0">
            <a:spAutoFit/>
          </a:bodyPr>
          <a:lstStyle/>
          <a:p>
            <a:r>
              <a:rPr lang="en-US" sz="2600" b="1" dirty="0" smtClean="0"/>
              <a:t>MAKE A LIST</a:t>
            </a:r>
            <a:r>
              <a:rPr lang="en-US" sz="2600" dirty="0" smtClean="0"/>
              <a:t>: </a:t>
            </a:r>
          </a:p>
          <a:p>
            <a:r>
              <a:rPr lang="en-US" sz="2600" dirty="0" smtClean="0"/>
              <a:t>What are the reasons that people get married in </a:t>
            </a:r>
            <a:r>
              <a:rPr lang="en-US" sz="2600" b="1" dirty="0" smtClean="0">
                <a:solidFill>
                  <a:srgbClr val="C00000"/>
                </a:solidFill>
              </a:rPr>
              <a:t>IOBE</a:t>
            </a:r>
            <a:r>
              <a:rPr lang="en-US" sz="2600" dirty="0" smtClean="0"/>
              <a:t>?:</a:t>
            </a:r>
          </a:p>
          <a:p>
            <a:endParaRPr lang="en-US" sz="2600" dirty="0" smtClean="0"/>
          </a:p>
          <a:p>
            <a:endParaRPr lang="en-US" sz="2600" dirty="0" smtClean="0"/>
          </a:p>
          <a:p>
            <a:endParaRPr lang="en-US" sz="2600" dirty="0" smtClean="0"/>
          </a:p>
          <a:p>
            <a:endParaRPr lang="en-US" sz="2600" dirty="0" smtClean="0"/>
          </a:p>
          <a:p>
            <a:endParaRPr lang="en-US" sz="2600" dirty="0" smtClean="0"/>
          </a:p>
          <a:p>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8200" y="685800"/>
          <a:ext cx="7239000" cy="1600200"/>
        </p:xfrm>
        <a:graphic>
          <a:graphicData uri="http://schemas.openxmlformats.org/drawingml/2006/table">
            <a:tbl>
              <a:tblPr/>
              <a:tblGrid>
                <a:gridCol w="4232031"/>
                <a:gridCol w="3006969"/>
              </a:tblGrid>
              <a:tr h="1600200">
                <a:tc>
                  <a:txBody>
                    <a:bodyPr/>
                    <a:lstStyle/>
                    <a:p>
                      <a:pPr marL="0" marR="0">
                        <a:spcBef>
                          <a:spcPts val="0"/>
                        </a:spcBef>
                        <a:spcAft>
                          <a:spcPts val="0"/>
                        </a:spcAft>
                      </a:pPr>
                      <a:r>
                        <a:rPr lang="en-US" sz="2600" b="1" dirty="0">
                          <a:latin typeface="Verdana"/>
                          <a:ea typeface="Times New Roman"/>
                          <a:cs typeface="Tahoma"/>
                        </a:rPr>
                        <a:t>Three types of irony</a:t>
                      </a:r>
                      <a:r>
                        <a:rPr lang="en-US" sz="2600" dirty="0">
                          <a:latin typeface="Verdana"/>
                          <a:ea typeface="Times New Roman"/>
                          <a:cs typeface="Tahoma"/>
                        </a:rPr>
                        <a:t> </a:t>
                      </a:r>
                      <a:endParaRPr lang="en-US" sz="2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SzPts val="1000"/>
                        <a:buFont typeface="Symbol"/>
                        <a:buChar char=""/>
                        <a:tabLst>
                          <a:tab pos="457200" algn="l"/>
                        </a:tabLst>
                      </a:pPr>
                      <a:r>
                        <a:rPr lang="en-US" sz="2600" dirty="0">
                          <a:latin typeface="Verdana"/>
                          <a:ea typeface="Times New Roman"/>
                          <a:cs typeface="Tahoma"/>
                        </a:rPr>
                        <a:t>Verbal</a:t>
                      </a:r>
                      <a:r>
                        <a:rPr lang="en-US" sz="2600" dirty="0">
                          <a:latin typeface="Tahoma"/>
                          <a:ea typeface="Times New Roman"/>
                          <a:cs typeface="Times New Roman"/>
                        </a:rPr>
                        <a:t> </a:t>
                      </a:r>
                      <a:endParaRPr lang="en-US" sz="2600" dirty="0">
                        <a:latin typeface="Times New Roman"/>
                        <a:ea typeface="Times New Roman"/>
                      </a:endParaRPr>
                    </a:p>
                    <a:p>
                      <a:pPr marL="342900" marR="0" lvl="0" indent="-342900" algn="l">
                        <a:spcBef>
                          <a:spcPts val="0"/>
                        </a:spcBef>
                        <a:spcAft>
                          <a:spcPts val="0"/>
                        </a:spcAft>
                        <a:buSzPts val="1000"/>
                        <a:buFont typeface="Symbol"/>
                        <a:buChar char=""/>
                        <a:tabLst>
                          <a:tab pos="457200" algn="l"/>
                        </a:tabLst>
                      </a:pPr>
                      <a:r>
                        <a:rPr lang="en-US" sz="2600" dirty="0">
                          <a:latin typeface="Verdana"/>
                          <a:ea typeface="Times New Roman"/>
                          <a:cs typeface="Tahoma"/>
                        </a:rPr>
                        <a:t>Dramatic</a:t>
                      </a:r>
                      <a:r>
                        <a:rPr lang="en-US" sz="2600" dirty="0">
                          <a:latin typeface="Tahoma"/>
                          <a:ea typeface="Times New Roman"/>
                          <a:cs typeface="Times New Roman"/>
                        </a:rPr>
                        <a:t> </a:t>
                      </a:r>
                      <a:endParaRPr lang="en-US" sz="2600" dirty="0">
                        <a:latin typeface="Times New Roman"/>
                        <a:ea typeface="Times New Roman"/>
                      </a:endParaRPr>
                    </a:p>
                    <a:p>
                      <a:pPr marL="342900" marR="0" lvl="0" indent="-342900" algn="l">
                        <a:spcBef>
                          <a:spcPts val="0"/>
                        </a:spcBef>
                        <a:spcAft>
                          <a:spcPts val="0"/>
                        </a:spcAft>
                        <a:buSzPts val="1000"/>
                        <a:buFont typeface="Symbol"/>
                        <a:buChar char=""/>
                        <a:tabLst>
                          <a:tab pos="457200" algn="l"/>
                        </a:tabLst>
                      </a:pPr>
                      <a:r>
                        <a:rPr lang="en-US" sz="2600" dirty="0">
                          <a:solidFill>
                            <a:srgbClr val="FF0000"/>
                          </a:solidFill>
                          <a:latin typeface="Verdana"/>
                          <a:ea typeface="Times New Roman"/>
                          <a:cs typeface="Tahoma"/>
                        </a:rPr>
                        <a:t>Situational</a:t>
                      </a:r>
                      <a:r>
                        <a:rPr lang="en-US" sz="2600" dirty="0">
                          <a:solidFill>
                            <a:srgbClr val="FF0000"/>
                          </a:solidFill>
                          <a:latin typeface="Tahoma"/>
                          <a:ea typeface="Times New Roman"/>
                          <a:cs typeface="Times New Roman"/>
                        </a:rPr>
                        <a:t> </a:t>
                      </a:r>
                      <a:endParaRPr lang="en-US" sz="2600"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304800" y="2788920"/>
          <a:ext cx="8382000" cy="3291840"/>
        </p:xfrm>
        <a:graphic>
          <a:graphicData uri="http://schemas.openxmlformats.org/drawingml/2006/table">
            <a:tbl>
              <a:tblPr/>
              <a:tblGrid>
                <a:gridCol w="2880759"/>
                <a:gridCol w="5501241"/>
              </a:tblGrid>
              <a:tr h="0">
                <a:tc>
                  <a:txBody>
                    <a:bodyPr/>
                    <a:lstStyle/>
                    <a:p>
                      <a:pPr marL="0" marR="0">
                        <a:spcBef>
                          <a:spcPts val="0"/>
                        </a:spcBef>
                        <a:spcAft>
                          <a:spcPts val="0"/>
                        </a:spcAft>
                      </a:pPr>
                      <a:r>
                        <a:rPr lang="en-US" sz="2400" b="1" u="sng" dirty="0">
                          <a:solidFill>
                            <a:srgbClr val="FF0000"/>
                          </a:solidFill>
                          <a:latin typeface="Verdana"/>
                          <a:ea typeface="Times New Roman"/>
                          <a:cs typeface="Tahoma"/>
                        </a:rPr>
                        <a:t>Situational Irony</a:t>
                      </a:r>
                      <a:endParaRPr lang="en-US" sz="2400"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000000"/>
                          </a:solidFill>
                          <a:latin typeface="Tahoma"/>
                          <a:ea typeface="Times New Roman"/>
                          <a:cs typeface="Times New Roman"/>
                        </a:rPr>
                        <a:t>It is the contrast </a:t>
                      </a:r>
                      <a:r>
                        <a:rPr lang="en-US" sz="2400" u="sng" dirty="0">
                          <a:solidFill>
                            <a:srgbClr val="000000"/>
                          </a:solidFill>
                          <a:latin typeface="Tahoma"/>
                          <a:ea typeface="Times New Roman"/>
                          <a:cs typeface="Times New Roman"/>
                        </a:rPr>
                        <a:t>between what happens and what was expected</a:t>
                      </a:r>
                      <a:r>
                        <a:rPr lang="en-US" sz="2400" dirty="0">
                          <a:solidFill>
                            <a:srgbClr val="000000"/>
                          </a:solidFill>
                          <a:latin typeface="Verdana"/>
                          <a:ea typeface="Times New Roman"/>
                          <a:cs typeface="Tahoma"/>
                        </a:rPr>
                        <a:t>. Irony of situation is often humorous, such as when a </a:t>
                      </a:r>
                      <a:r>
                        <a:rPr lang="en-US" sz="2400" b="1" dirty="0">
                          <a:solidFill>
                            <a:srgbClr val="000000"/>
                          </a:solidFill>
                          <a:latin typeface="Verdana"/>
                          <a:ea typeface="Times New Roman"/>
                          <a:cs typeface="Tahoma"/>
                        </a:rPr>
                        <a:t>prank backfires</a:t>
                      </a:r>
                      <a:r>
                        <a:rPr lang="en-US" sz="2400" dirty="0">
                          <a:solidFill>
                            <a:srgbClr val="000000"/>
                          </a:solidFill>
                          <a:latin typeface="Verdana"/>
                          <a:ea typeface="Times New Roman"/>
                          <a:cs typeface="Tahoma"/>
                        </a:rPr>
                        <a:t> on the prankster. </a:t>
                      </a:r>
                      <a:endParaRPr lang="en-US" sz="2400" dirty="0">
                        <a:latin typeface="Times New Roman"/>
                        <a:ea typeface="Times New Roman"/>
                      </a:endParaRPr>
                    </a:p>
                    <a:p>
                      <a:pPr marL="0" marR="0">
                        <a:spcBef>
                          <a:spcPts val="0"/>
                        </a:spcBef>
                        <a:spcAft>
                          <a:spcPts val="0"/>
                        </a:spcAft>
                      </a:pPr>
                      <a:r>
                        <a:rPr lang="en-US" sz="2400" dirty="0">
                          <a:solidFill>
                            <a:srgbClr val="000000"/>
                          </a:solidFill>
                          <a:latin typeface="Verdana"/>
                          <a:ea typeface="Times New Roman"/>
                          <a:cs typeface="Tahoma"/>
                        </a:rPr>
                        <a:t>It's the equivalent of a person spraying shaving cream in his own face when he was trying to spray his best friend.</a:t>
                      </a:r>
                      <a:endParaRPr lang="en-US"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t>Marriage in IOBE</a:t>
            </a:r>
            <a:endParaRPr lang="en-US" b="1" u="sng" dirty="0"/>
          </a:p>
        </p:txBody>
      </p:sp>
      <p:sp>
        <p:nvSpPr>
          <p:cNvPr id="3" name="Content Placeholder 2"/>
          <p:cNvSpPr>
            <a:spLocks noGrp="1"/>
          </p:cNvSpPr>
          <p:nvPr>
            <p:ph idx="1"/>
          </p:nvPr>
        </p:nvSpPr>
        <p:spPr>
          <a:xfrm>
            <a:off x="0" y="1219201"/>
            <a:ext cx="9144000" cy="1600200"/>
          </a:xfrm>
          <a:solidFill>
            <a:schemeClr val="accent3">
              <a:lumMod val="20000"/>
              <a:lumOff val="80000"/>
            </a:schemeClr>
          </a:solidFill>
        </p:spPr>
        <p:txBody>
          <a:bodyPr/>
          <a:lstStyle/>
          <a:p>
            <a:pPr>
              <a:buNone/>
            </a:pPr>
            <a:r>
              <a:rPr lang="en-US" dirty="0" smtClean="0"/>
              <a:t>	</a:t>
            </a:r>
            <a:r>
              <a:rPr lang="en-US" sz="2800" dirty="0" smtClean="0"/>
              <a:t>A </a:t>
            </a:r>
            <a:r>
              <a:rPr lang="en-US" sz="2800" b="1" dirty="0" smtClean="0"/>
              <a:t>paradox</a:t>
            </a:r>
            <a:r>
              <a:rPr lang="en-US" sz="2800" dirty="0" smtClean="0"/>
              <a:t> is a statement or group of statements that leads to a contradiction or a situation which (if true) defies logic or reason.</a:t>
            </a:r>
            <a:endParaRPr lang="en-US" sz="2800" dirty="0"/>
          </a:p>
        </p:txBody>
      </p:sp>
      <p:sp>
        <p:nvSpPr>
          <p:cNvPr id="4" name="TextBox 3"/>
          <p:cNvSpPr txBox="1"/>
          <p:nvPr/>
        </p:nvSpPr>
        <p:spPr>
          <a:xfrm>
            <a:off x="609600" y="3048000"/>
            <a:ext cx="7848600" cy="938719"/>
          </a:xfrm>
          <a:prstGeom prst="rect">
            <a:avLst/>
          </a:prstGeom>
          <a:noFill/>
        </p:spPr>
        <p:txBody>
          <a:bodyPr wrap="square" rtlCol="0">
            <a:spAutoFit/>
          </a:bodyPr>
          <a:lstStyle/>
          <a:p>
            <a:pPr algn="ctr"/>
            <a:r>
              <a:rPr lang="en-US" sz="2600" dirty="0" smtClean="0"/>
              <a:t>We are going to examine several quotes from </a:t>
            </a:r>
            <a:r>
              <a:rPr lang="en-US" sz="2600" i="1" dirty="0" smtClean="0"/>
              <a:t>The Importance of Being Earnest</a:t>
            </a:r>
            <a:r>
              <a:rPr lang="en-US" sz="2600" dirty="0" smtClean="0"/>
              <a:t>  that concern </a:t>
            </a:r>
            <a:r>
              <a:rPr lang="en-US" sz="2900" b="1" i="1" dirty="0" smtClean="0">
                <a:solidFill>
                  <a:srgbClr val="FF0000"/>
                </a:solidFill>
              </a:rPr>
              <a:t>marriage</a:t>
            </a:r>
            <a:r>
              <a:rPr lang="en-US" sz="2900" b="1" i="1" dirty="0" smtClean="0"/>
              <a:t>.</a:t>
            </a:r>
            <a:endParaRPr lang="en-US" sz="2900" b="1" i="1" dirty="0">
              <a:solidFill>
                <a:srgbClr val="FF0000"/>
              </a:solidFill>
            </a:endParaRPr>
          </a:p>
        </p:txBody>
      </p:sp>
      <p:sp>
        <p:nvSpPr>
          <p:cNvPr id="5" name="TextBox 4"/>
          <p:cNvSpPr txBox="1"/>
          <p:nvPr/>
        </p:nvSpPr>
        <p:spPr>
          <a:xfrm>
            <a:off x="609600" y="4419600"/>
            <a:ext cx="7924800" cy="1200329"/>
          </a:xfrm>
          <a:prstGeom prst="rect">
            <a:avLst/>
          </a:prstGeom>
          <a:noFill/>
        </p:spPr>
        <p:txBody>
          <a:bodyPr wrap="square" rtlCol="0">
            <a:spAutoFit/>
          </a:bodyPr>
          <a:lstStyle/>
          <a:p>
            <a:r>
              <a:rPr lang="en-US" sz="3600" dirty="0" smtClean="0"/>
              <a:t>As you probably already know, Wilde presents a paradoxical view on marriage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Quote Hunt</a:t>
            </a:r>
            <a:endParaRPr lang="en-US" b="1" dirty="0"/>
          </a:p>
        </p:txBody>
      </p:sp>
      <p:sp>
        <p:nvSpPr>
          <p:cNvPr id="5" name="TextBox 4"/>
          <p:cNvSpPr txBox="1"/>
          <p:nvPr/>
        </p:nvSpPr>
        <p:spPr>
          <a:xfrm>
            <a:off x="0" y="838201"/>
            <a:ext cx="9144000" cy="4231928"/>
          </a:xfrm>
          <a:prstGeom prst="rect">
            <a:avLst/>
          </a:prstGeom>
          <a:solidFill>
            <a:schemeClr val="accent1">
              <a:lumMod val="20000"/>
              <a:lumOff val="80000"/>
            </a:schemeClr>
          </a:solidFill>
        </p:spPr>
        <p:txBody>
          <a:bodyPr wrap="square" rtlCol="0">
            <a:spAutoFit/>
          </a:bodyPr>
          <a:lstStyle/>
          <a:p>
            <a:r>
              <a:rPr lang="en-US" sz="2800" dirty="0" smtClean="0"/>
              <a:t>In pairs, you will be given a quote about marriage from IOBE.</a:t>
            </a:r>
          </a:p>
          <a:p>
            <a:pPr marL="571500" indent="-571500">
              <a:buAutoNum type="romanLcParenR"/>
            </a:pPr>
            <a:r>
              <a:rPr lang="en-US" sz="2400" dirty="0" smtClean="0"/>
              <a:t>Find the quote</a:t>
            </a:r>
          </a:p>
          <a:p>
            <a:pPr marL="571500" indent="-571500">
              <a:buAutoNum type="romanLcParenR"/>
            </a:pPr>
            <a:r>
              <a:rPr lang="en-US" sz="2400" dirty="0" smtClean="0"/>
              <a:t> Explain the </a:t>
            </a:r>
            <a:r>
              <a:rPr lang="en-US" sz="2400" u="sng" dirty="0" smtClean="0"/>
              <a:t>context</a:t>
            </a:r>
            <a:r>
              <a:rPr lang="en-US" sz="2400" dirty="0" smtClean="0"/>
              <a:t> of the quote (who says it, when do they say it, what are they saying it in response to).</a:t>
            </a:r>
          </a:p>
          <a:p>
            <a:pPr marL="571500" indent="-571500">
              <a:buAutoNum type="romanLcParenR"/>
            </a:pPr>
            <a:r>
              <a:rPr lang="en-US" sz="2400" dirty="0" smtClean="0"/>
              <a:t>What </a:t>
            </a:r>
            <a:r>
              <a:rPr lang="en-US" sz="2500" b="1" dirty="0" smtClean="0"/>
              <a:t>opinion of marriage </a:t>
            </a:r>
            <a:r>
              <a:rPr lang="en-US" sz="2400" dirty="0" smtClean="0"/>
              <a:t>does the quote seem to reinforce?</a:t>
            </a:r>
          </a:p>
          <a:p>
            <a:pPr marL="571500" indent="-571500">
              <a:buAutoNum type="romanLcParenR"/>
            </a:pPr>
            <a:r>
              <a:rPr lang="en-US" sz="2400" dirty="0" smtClean="0"/>
              <a:t>Create an A3 poster (Headlined either </a:t>
            </a:r>
            <a:r>
              <a:rPr lang="en-US" sz="2400" dirty="0" smtClean="0">
                <a:solidFill>
                  <a:srgbClr val="FF0000"/>
                </a:solidFill>
              </a:rPr>
              <a:t>Negative</a:t>
            </a:r>
            <a:r>
              <a:rPr lang="en-US" sz="2400" dirty="0" smtClean="0"/>
              <a:t> or </a:t>
            </a:r>
            <a:r>
              <a:rPr lang="en-US" sz="2400" dirty="0" smtClean="0">
                <a:solidFill>
                  <a:srgbClr val="008000"/>
                </a:solidFill>
              </a:rPr>
              <a:t>Positive</a:t>
            </a:r>
            <a:r>
              <a:rPr lang="en-US" sz="2400" dirty="0" smtClean="0"/>
              <a:t>) which includes:</a:t>
            </a:r>
          </a:p>
          <a:p>
            <a:pPr marL="1943100" lvl="3" indent="-571500">
              <a:buAutoNum type="romanLcParenR"/>
            </a:pPr>
            <a:r>
              <a:rPr lang="en-US" sz="2400" dirty="0" smtClean="0"/>
              <a:t>Images of the main characters involved in the scene.</a:t>
            </a:r>
          </a:p>
          <a:p>
            <a:pPr marL="1943100" lvl="3" indent="-571500">
              <a:buAutoNum type="romanLcParenR"/>
            </a:pPr>
            <a:r>
              <a:rPr lang="en-US" sz="2400" dirty="0" smtClean="0"/>
              <a:t>The key part of the quote about marriage written clearly.</a:t>
            </a:r>
          </a:p>
          <a:p>
            <a:pPr marL="1943100" lvl="3" indent="-571500">
              <a:buAutoNum type="romanLcParenR"/>
            </a:pPr>
            <a:r>
              <a:rPr lang="en-US" sz="2400" dirty="0" smtClean="0"/>
              <a:t>Information about the context  and location of the quote.</a:t>
            </a:r>
            <a:endParaRPr lang="en-US" sz="2800" dirty="0"/>
          </a:p>
        </p:txBody>
      </p:sp>
      <p:pic>
        <p:nvPicPr>
          <p:cNvPr id="1026" name="Picture 2"/>
          <p:cNvPicPr>
            <a:picLocks noChangeAspect="1" noChangeArrowheads="1"/>
          </p:cNvPicPr>
          <p:nvPr/>
        </p:nvPicPr>
        <p:blipFill>
          <a:blip r:embed="rId2" cstate="print"/>
          <a:srcRect/>
          <a:stretch>
            <a:fillRect/>
          </a:stretch>
        </p:blipFill>
        <p:spPr bwMode="auto">
          <a:xfrm>
            <a:off x="2794000" y="4876800"/>
            <a:ext cx="6350000" cy="17318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6096000" cy="2057400"/>
          </a:xfrm>
        </p:spPr>
        <p:txBody>
          <a:bodyPr/>
          <a:lstStyle/>
          <a:p>
            <a:pPr>
              <a:buNone/>
            </a:pPr>
            <a:r>
              <a:rPr lang="en-US" dirty="0" smtClean="0"/>
              <a:t>	Quite a few of your posters say “</a:t>
            </a:r>
            <a:r>
              <a:rPr lang="en-US" dirty="0" smtClean="0">
                <a:solidFill>
                  <a:srgbClr val="FF0000"/>
                </a:solidFill>
              </a:rPr>
              <a:t>Negative</a:t>
            </a:r>
            <a:r>
              <a:rPr lang="en-US" dirty="0" smtClean="0"/>
              <a:t>”…now contrast this</a:t>
            </a:r>
          </a:p>
          <a:p>
            <a:pPr>
              <a:buNone/>
            </a:pPr>
            <a:r>
              <a:rPr lang="en-US" dirty="0" smtClean="0"/>
              <a:t>	with  the actual narrative: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864004" y="1"/>
            <a:ext cx="3279996" cy="2362199"/>
          </a:xfrm>
          <a:prstGeom prst="rect">
            <a:avLst/>
          </a:prstGeom>
          <a:noFill/>
          <a:ln w="31750">
            <a:solidFill>
              <a:schemeClr val="accent1"/>
            </a:solidFill>
            <a:miter lim="800000"/>
            <a:headEnd/>
            <a:tailEnd/>
          </a:ln>
        </p:spPr>
      </p:pic>
      <p:sp>
        <p:nvSpPr>
          <p:cNvPr id="5" name="TextBox 4"/>
          <p:cNvSpPr txBox="1"/>
          <p:nvPr/>
        </p:nvSpPr>
        <p:spPr>
          <a:xfrm>
            <a:off x="228600" y="2514600"/>
            <a:ext cx="7467600" cy="1200329"/>
          </a:xfrm>
          <a:prstGeom prst="rect">
            <a:avLst/>
          </a:prstGeom>
          <a:solidFill>
            <a:schemeClr val="accent3">
              <a:lumMod val="20000"/>
              <a:lumOff val="80000"/>
            </a:schemeClr>
          </a:solidFill>
        </p:spPr>
        <p:txBody>
          <a:bodyPr wrap="square" rtlCol="0">
            <a:spAutoFit/>
          </a:bodyPr>
          <a:lstStyle/>
          <a:p>
            <a:r>
              <a:rPr lang="en-US" sz="2400" dirty="0" smtClean="0"/>
              <a:t>Who in the story wants to get married?</a:t>
            </a:r>
          </a:p>
          <a:p>
            <a:endParaRPr lang="en-US" sz="2400" dirty="0" smtClean="0"/>
          </a:p>
          <a:p>
            <a:endParaRPr lang="en-US" sz="2400" dirty="0"/>
          </a:p>
        </p:txBody>
      </p:sp>
      <p:sp>
        <p:nvSpPr>
          <p:cNvPr id="6" name="TextBox 5"/>
          <p:cNvSpPr txBox="1"/>
          <p:nvPr/>
        </p:nvSpPr>
        <p:spPr>
          <a:xfrm>
            <a:off x="228600" y="3962400"/>
            <a:ext cx="7467600" cy="1200329"/>
          </a:xfrm>
          <a:prstGeom prst="rect">
            <a:avLst/>
          </a:prstGeom>
          <a:solidFill>
            <a:schemeClr val="accent2">
              <a:lumMod val="20000"/>
              <a:lumOff val="80000"/>
            </a:schemeClr>
          </a:solidFill>
        </p:spPr>
        <p:txBody>
          <a:bodyPr wrap="square" rtlCol="0">
            <a:spAutoFit/>
          </a:bodyPr>
          <a:lstStyle/>
          <a:p>
            <a:r>
              <a:rPr lang="en-US" sz="2400" dirty="0" smtClean="0"/>
              <a:t>Who </a:t>
            </a:r>
            <a:r>
              <a:rPr lang="en-US" sz="2400" b="1" dirty="0" smtClean="0"/>
              <a:t>doesn’t</a:t>
            </a:r>
            <a:r>
              <a:rPr lang="en-US" sz="2400" dirty="0" smtClean="0"/>
              <a:t> want to get married?</a:t>
            </a:r>
          </a:p>
          <a:p>
            <a:endParaRPr lang="en-US" sz="2400" dirty="0" smtClean="0"/>
          </a:p>
          <a:p>
            <a:endParaRPr lang="en-US" sz="2400" dirty="0"/>
          </a:p>
        </p:txBody>
      </p:sp>
      <p:sp>
        <p:nvSpPr>
          <p:cNvPr id="7" name="Content Placeholder 2"/>
          <p:cNvSpPr txBox="1">
            <a:spLocks/>
          </p:cNvSpPr>
          <p:nvPr/>
        </p:nvSpPr>
        <p:spPr>
          <a:xfrm>
            <a:off x="0" y="5410200"/>
            <a:ext cx="9144000" cy="11430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The fact that all the main characters want to get married, yet they speak about marriage as if it is a “bad” thing is called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VERBAL</a:t>
            </a:r>
            <a:r>
              <a:rPr kumimoji="0" lang="en-US" sz="2400" b="1" i="0" u="none" strike="noStrike" kern="1200" cap="none" spc="0" normalizeH="0" noProof="0" dirty="0" smtClean="0">
                <a:ln>
                  <a:noFill/>
                </a:ln>
                <a:solidFill>
                  <a:schemeClr val="tx1"/>
                </a:solidFill>
                <a:effectLst/>
                <a:uLnTx/>
                <a:uFillTx/>
                <a:latin typeface="+mn-lt"/>
                <a:ea typeface="+mn-ea"/>
                <a:cs typeface="+mn-cs"/>
              </a:rPr>
              <a:t> IRONY </a:t>
            </a:r>
            <a:r>
              <a:rPr kumimoji="0" lang="en-US" sz="2400" b="0" i="0" u="none" strike="noStrike" kern="1200" cap="none" spc="0" normalizeH="0" noProof="0" dirty="0" smtClean="0">
                <a:ln>
                  <a:noFill/>
                </a:ln>
                <a:solidFill>
                  <a:schemeClr val="tx1"/>
                </a:solidFill>
                <a:effectLst/>
                <a:uLnTx/>
                <a:uFillTx/>
                <a:latin typeface="+mn-lt"/>
                <a:ea typeface="+mn-ea"/>
                <a:cs typeface="+mn-cs"/>
              </a:rPr>
              <a:t>(where a character says the opposite of the truth)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CHARACTER STUDY</a:t>
            </a:r>
            <a:endParaRPr lang="en-US" b="1" dirty="0"/>
          </a:p>
        </p:txBody>
      </p:sp>
      <p:sp>
        <p:nvSpPr>
          <p:cNvPr id="3" name="Content Placeholder 2"/>
          <p:cNvSpPr>
            <a:spLocks noGrp="1"/>
          </p:cNvSpPr>
          <p:nvPr>
            <p:ph idx="1"/>
          </p:nvPr>
        </p:nvSpPr>
        <p:spPr>
          <a:xfrm>
            <a:off x="0" y="1066801"/>
            <a:ext cx="9144000" cy="1219200"/>
          </a:xfrm>
          <a:solidFill>
            <a:schemeClr val="bg1">
              <a:lumMod val="95000"/>
            </a:schemeClr>
          </a:solidFill>
        </p:spPr>
        <p:txBody>
          <a:bodyPr/>
          <a:lstStyle/>
          <a:p>
            <a:pPr>
              <a:buNone/>
            </a:pPr>
            <a:r>
              <a:rPr lang="en-US" dirty="0" smtClean="0"/>
              <a:t>	You are going to produce a large poster for each of the characters in TIOBE.</a:t>
            </a:r>
            <a:endParaRPr lang="en-US" dirty="0"/>
          </a:p>
        </p:txBody>
      </p:sp>
      <p:sp>
        <p:nvSpPr>
          <p:cNvPr id="4" name="Rectangle 3"/>
          <p:cNvSpPr/>
          <p:nvPr/>
        </p:nvSpPr>
        <p:spPr>
          <a:xfrm>
            <a:off x="6096000" y="2895600"/>
            <a:ext cx="2819400" cy="3733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http://content.janome.com/documents/File/EmbroideryFiles/stick_woman.bmp"/>
          <p:cNvPicPr>
            <a:picLocks noChangeAspect="1" noChangeArrowheads="1"/>
          </p:cNvPicPr>
          <p:nvPr/>
        </p:nvPicPr>
        <p:blipFill>
          <a:blip r:embed="rId2" cstate="print"/>
          <a:srcRect/>
          <a:stretch>
            <a:fillRect/>
          </a:stretch>
        </p:blipFill>
        <p:spPr bwMode="auto">
          <a:xfrm>
            <a:off x="6858000" y="3505200"/>
            <a:ext cx="1369714" cy="3061345"/>
          </a:xfrm>
          <a:prstGeom prst="rect">
            <a:avLst/>
          </a:prstGeom>
          <a:noFill/>
        </p:spPr>
      </p:pic>
      <p:sp>
        <p:nvSpPr>
          <p:cNvPr id="7" name="TextBox 6"/>
          <p:cNvSpPr txBox="1"/>
          <p:nvPr/>
        </p:nvSpPr>
        <p:spPr>
          <a:xfrm>
            <a:off x="6248400" y="3048000"/>
            <a:ext cx="2514600" cy="40011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2000" b="1" dirty="0" smtClean="0"/>
              <a:t>Name of Character</a:t>
            </a:r>
            <a:endParaRPr lang="en-US" sz="2000" b="1" dirty="0"/>
          </a:p>
        </p:txBody>
      </p:sp>
      <p:sp>
        <p:nvSpPr>
          <p:cNvPr id="8" name="TextBox 7"/>
          <p:cNvSpPr txBox="1"/>
          <p:nvPr/>
        </p:nvSpPr>
        <p:spPr>
          <a:xfrm>
            <a:off x="762000" y="2286000"/>
            <a:ext cx="4267200" cy="707886"/>
          </a:xfrm>
          <a:prstGeom prst="rect">
            <a:avLst/>
          </a:prstGeom>
          <a:solidFill>
            <a:schemeClr val="bg2">
              <a:lumMod val="90000"/>
            </a:schemeClr>
          </a:solidFill>
          <a:ln w="19050">
            <a:solidFill>
              <a:schemeClr val="tx1"/>
            </a:solidFill>
          </a:ln>
        </p:spPr>
        <p:txBody>
          <a:bodyPr wrap="square" rtlCol="0">
            <a:spAutoFit/>
          </a:bodyPr>
          <a:lstStyle/>
          <a:p>
            <a:r>
              <a:rPr lang="en-US" sz="2000" dirty="0" smtClean="0"/>
              <a:t>One </a:t>
            </a:r>
            <a:r>
              <a:rPr lang="en-US" sz="2000" b="1" dirty="0" smtClean="0"/>
              <a:t>paradoxical</a:t>
            </a:r>
            <a:r>
              <a:rPr lang="en-US" sz="2000" dirty="0" smtClean="0"/>
              <a:t> quote from this character</a:t>
            </a:r>
            <a:endParaRPr lang="en-US" sz="2000" dirty="0"/>
          </a:p>
        </p:txBody>
      </p:sp>
      <p:sp>
        <p:nvSpPr>
          <p:cNvPr id="9" name="TextBox 8"/>
          <p:cNvSpPr txBox="1"/>
          <p:nvPr/>
        </p:nvSpPr>
        <p:spPr>
          <a:xfrm>
            <a:off x="1828800" y="3200400"/>
            <a:ext cx="3200400" cy="707886"/>
          </a:xfrm>
          <a:prstGeom prst="rect">
            <a:avLst/>
          </a:prstGeom>
          <a:solidFill>
            <a:schemeClr val="accent4">
              <a:lumMod val="20000"/>
              <a:lumOff val="80000"/>
            </a:schemeClr>
          </a:solidFill>
          <a:ln w="19050">
            <a:solidFill>
              <a:schemeClr val="tx1"/>
            </a:solidFill>
          </a:ln>
        </p:spPr>
        <p:txBody>
          <a:bodyPr wrap="square" rtlCol="0">
            <a:spAutoFit/>
          </a:bodyPr>
          <a:lstStyle/>
          <a:p>
            <a:r>
              <a:rPr lang="en-US" sz="2000" dirty="0" smtClean="0"/>
              <a:t>One “</a:t>
            </a:r>
            <a:r>
              <a:rPr lang="en-US" sz="2000" b="1" dirty="0" smtClean="0"/>
              <a:t>over-stated</a:t>
            </a:r>
            <a:r>
              <a:rPr lang="en-US" sz="2000" dirty="0" smtClean="0"/>
              <a:t>” quote from this character.</a:t>
            </a:r>
            <a:endParaRPr lang="en-US" sz="2000" dirty="0"/>
          </a:p>
        </p:txBody>
      </p:sp>
      <p:sp>
        <p:nvSpPr>
          <p:cNvPr id="10" name="TextBox 9"/>
          <p:cNvSpPr txBox="1"/>
          <p:nvPr/>
        </p:nvSpPr>
        <p:spPr>
          <a:xfrm>
            <a:off x="457200" y="3962400"/>
            <a:ext cx="3200400" cy="707886"/>
          </a:xfrm>
          <a:prstGeom prst="rect">
            <a:avLst/>
          </a:prstGeom>
          <a:solidFill>
            <a:schemeClr val="accent3">
              <a:lumMod val="20000"/>
              <a:lumOff val="80000"/>
            </a:schemeClr>
          </a:solidFill>
          <a:ln w="19050">
            <a:solidFill>
              <a:schemeClr val="tx1"/>
            </a:solidFill>
          </a:ln>
        </p:spPr>
        <p:txBody>
          <a:bodyPr wrap="square" rtlCol="0">
            <a:spAutoFit/>
          </a:bodyPr>
          <a:lstStyle/>
          <a:p>
            <a:r>
              <a:rPr lang="en-US" sz="2000" dirty="0" smtClean="0"/>
              <a:t>One “</a:t>
            </a:r>
            <a:r>
              <a:rPr lang="en-US" sz="2000" b="1" dirty="0" smtClean="0"/>
              <a:t>under-stated</a:t>
            </a:r>
            <a:r>
              <a:rPr lang="en-US" sz="2000" dirty="0" smtClean="0"/>
              <a:t>” quote from this character.</a:t>
            </a:r>
            <a:endParaRPr lang="en-US" sz="2000" dirty="0"/>
          </a:p>
        </p:txBody>
      </p:sp>
      <p:sp>
        <p:nvSpPr>
          <p:cNvPr id="11" name="TextBox 10"/>
          <p:cNvSpPr txBox="1"/>
          <p:nvPr/>
        </p:nvSpPr>
        <p:spPr>
          <a:xfrm>
            <a:off x="0" y="4876800"/>
            <a:ext cx="5715000" cy="707886"/>
          </a:xfrm>
          <a:prstGeom prst="rect">
            <a:avLst/>
          </a:prstGeom>
          <a:solidFill>
            <a:schemeClr val="accent6">
              <a:lumMod val="20000"/>
              <a:lumOff val="80000"/>
            </a:schemeClr>
          </a:solidFill>
          <a:ln w="19050">
            <a:solidFill>
              <a:schemeClr val="tx1"/>
            </a:solidFill>
          </a:ln>
        </p:spPr>
        <p:txBody>
          <a:bodyPr wrap="square" rtlCol="0">
            <a:spAutoFit/>
          </a:bodyPr>
          <a:lstStyle/>
          <a:p>
            <a:r>
              <a:rPr lang="en-US" sz="2000" dirty="0" smtClean="0"/>
              <a:t>A description of the action that this character plays in the overall narrative (50-100 words)</a:t>
            </a:r>
            <a:endParaRPr lang="en-US" sz="2000" dirty="0"/>
          </a:p>
        </p:txBody>
      </p:sp>
      <p:cxnSp>
        <p:nvCxnSpPr>
          <p:cNvPr id="13" name="Straight Arrow Connector 12"/>
          <p:cNvCxnSpPr>
            <a:stCxn id="8" idx="3"/>
          </p:cNvCxnSpPr>
          <p:nvPr/>
        </p:nvCxnSpPr>
        <p:spPr>
          <a:xfrm>
            <a:off x="5029200" y="2639943"/>
            <a:ext cx="1600200" cy="1017657"/>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953000" y="3581400"/>
            <a:ext cx="1905000" cy="381000"/>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81400" y="4267200"/>
            <a:ext cx="2819400" cy="152400"/>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638800" y="4876800"/>
            <a:ext cx="1219200" cy="381000"/>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5842337"/>
            <a:ext cx="5181600" cy="1015663"/>
          </a:xfrm>
          <a:prstGeom prst="rect">
            <a:avLst/>
          </a:prstGeom>
          <a:solidFill>
            <a:schemeClr val="accent5">
              <a:lumMod val="20000"/>
              <a:lumOff val="80000"/>
            </a:schemeClr>
          </a:solidFill>
          <a:ln w="19050">
            <a:solidFill>
              <a:schemeClr val="tx1"/>
            </a:solidFill>
          </a:ln>
        </p:spPr>
        <p:txBody>
          <a:bodyPr wrap="square" rtlCol="0">
            <a:spAutoFit/>
          </a:bodyPr>
          <a:lstStyle/>
          <a:p>
            <a:r>
              <a:rPr lang="en-US" sz="2000" dirty="0" smtClean="0"/>
              <a:t>An overall description of their personality and how their actions affect the dramatic tension</a:t>
            </a:r>
          </a:p>
          <a:p>
            <a:r>
              <a:rPr lang="en-US" sz="2000" dirty="0" smtClean="0"/>
              <a:t>(50-100 words)</a:t>
            </a:r>
            <a:endParaRPr lang="en-US" sz="2000" dirty="0"/>
          </a:p>
        </p:txBody>
      </p:sp>
      <p:cxnSp>
        <p:nvCxnSpPr>
          <p:cNvPr id="23" name="Straight Arrow Connector 22"/>
          <p:cNvCxnSpPr/>
          <p:nvPr/>
        </p:nvCxnSpPr>
        <p:spPr>
          <a:xfrm flipV="1">
            <a:off x="5638800" y="5715000"/>
            <a:ext cx="1066800" cy="533400"/>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53"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par>
                                <p:cTn id="58" presetID="53"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EXAMINATION QUESTION</a:t>
            </a:r>
            <a:endParaRPr lang="en-US" dirty="0"/>
          </a:p>
        </p:txBody>
      </p:sp>
      <p:sp>
        <p:nvSpPr>
          <p:cNvPr id="3" name="Content Placeholder 2"/>
          <p:cNvSpPr>
            <a:spLocks noGrp="1"/>
          </p:cNvSpPr>
          <p:nvPr>
            <p:ph idx="1"/>
          </p:nvPr>
        </p:nvSpPr>
        <p:spPr>
          <a:xfrm>
            <a:off x="0" y="1219201"/>
            <a:ext cx="9144000" cy="1371600"/>
          </a:xfrm>
          <a:solidFill>
            <a:schemeClr val="accent1">
              <a:lumMod val="20000"/>
              <a:lumOff val="80000"/>
            </a:schemeClr>
          </a:solidFill>
        </p:spPr>
        <p:txBody>
          <a:bodyPr/>
          <a:lstStyle/>
          <a:p>
            <a:pPr algn="ctr">
              <a:buNone/>
            </a:pPr>
            <a:r>
              <a:rPr lang="en-US" dirty="0" smtClean="0"/>
              <a:t>	How does Oscar Wilde present the institution of marriage in </a:t>
            </a:r>
            <a:r>
              <a:rPr lang="en-US" i="1" dirty="0" smtClean="0"/>
              <a:t>The Importance of Being Ear</a:t>
            </a:r>
            <a:r>
              <a:rPr lang="en-US" dirty="0" smtClean="0"/>
              <a:t>nest?</a:t>
            </a:r>
            <a:endParaRPr lang="en-US" dirty="0"/>
          </a:p>
        </p:txBody>
      </p:sp>
      <p:sp>
        <p:nvSpPr>
          <p:cNvPr id="4" name="TextBox 3"/>
          <p:cNvSpPr txBox="1"/>
          <p:nvPr/>
        </p:nvSpPr>
        <p:spPr>
          <a:xfrm>
            <a:off x="0" y="2895600"/>
            <a:ext cx="9144000" cy="3970318"/>
          </a:xfrm>
          <a:prstGeom prst="rect">
            <a:avLst/>
          </a:prstGeom>
          <a:noFill/>
        </p:spPr>
        <p:txBody>
          <a:bodyPr wrap="square" rtlCol="0">
            <a:spAutoFit/>
          </a:bodyPr>
          <a:lstStyle/>
          <a:p>
            <a:r>
              <a:rPr lang="en-US" sz="2800" dirty="0" smtClean="0">
                <a:latin typeface="Trebuchet MS" pitchFamily="34" charset="0"/>
              </a:rPr>
              <a:t>In your group on a large A3 sheet of paper, collect at least 3 quotes (you can use the ones from your “Quote Hunt”) .</a:t>
            </a:r>
          </a:p>
          <a:p>
            <a:endParaRPr lang="en-US" sz="2800" dirty="0" smtClean="0">
              <a:latin typeface="Trebuchet MS" pitchFamily="34" charset="0"/>
            </a:endParaRPr>
          </a:p>
          <a:p>
            <a:r>
              <a:rPr lang="en-US" sz="2800" dirty="0" smtClean="0">
                <a:latin typeface="Trebuchet MS" pitchFamily="34" charset="0"/>
              </a:rPr>
              <a:t>Turn each of these into a full </a:t>
            </a:r>
          </a:p>
          <a:p>
            <a:r>
              <a:rPr lang="en-US" sz="2800" dirty="0" smtClean="0">
                <a:latin typeface="Trebuchet MS" pitchFamily="34" charset="0"/>
              </a:rPr>
              <a:t>PEE Paragraph.</a:t>
            </a:r>
          </a:p>
          <a:p>
            <a:endParaRPr lang="en-US" sz="2800" dirty="0" smtClean="0">
              <a:latin typeface="Trebuchet MS" pitchFamily="34" charset="0"/>
            </a:endParaRPr>
          </a:p>
          <a:p>
            <a:r>
              <a:rPr lang="en-US" sz="2800" dirty="0" smtClean="0">
                <a:latin typeface="Trebuchet MS" pitchFamily="34" charset="0"/>
              </a:rPr>
              <a:t>Don’t worry about an Intro/Conclusion</a:t>
            </a:r>
          </a:p>
          <a:p>
            <a:r>
              <a:rPr lang="en-US" sz="2800" dirty="0" smtClean="0">
                <a:latin typeface="Trebuchet MS" pitchFamily="34" charset="0"/>
              </a:rPr>
              <a:t>at this stage…</a:t>
            </a:r>
            <a:endParaRPr lang="en-US" sz="2800" dirty="0">
              <a:latin typeface="Trebuchet MS"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6705600" y="3935540"/>
            <a:ext cx="1981200" cy="29224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0" y="2286000"/>
            <a:ext cx="6248400" cy="4572000"/>
          </a:xfrm>
        </p:spPr>
        <p:txBody>
          <a:bodyPr/>
          <a:lstStyle/>
          <a:p>
            <a:pPr eaLnBrk="1" hangingPunct="1">
              <a:buFont typeface="Wingdings 2" pitchFamily="18" charset="2"/>
              <a:buNone/>
            </a:pPr>
            <a:r>
              <a:rPr lang="en-GB" dirty="0" smtClean="0">
                <a:latin typeface="Trebuchet MS" pitchFamily="34" charset="0"/>
              </a:rPr>
              <a:t>	Now, individually, in your books write a full essay response:   </a:t>
            </a:r>
          </a:p>
          <a:p>
            <a:pPr eaLnBrk="1" hangingPunct="1">
              <a:buFont typeface="Wingdings 2" pitchFamily="18" charset="2"/>
              <a:buNone/>
            </a:pPr>
            <a:endParaRPr lang="en-GB" dirty="0" smtClean="0">
              <a:latin typeface="Trebuchet MS" pitchFamily="34" charset="0"/>
            </a:endParaRPr>
          </a:p>
          <a:p>
            <a:pPr eaLnBrk="1" hangingPunct="1">
              <a:buFont typeface="Wingdings 2" pitchFamily="18" charset="2"/>
              <a:buNone/>
            </a:pPr>
            <a:r>
              <a:rPr lang="en-GB" dirty="0" smtClean="0">
                <a:latin typeface="Trebuchet MS" pitchFamily="34" charset="0"/>
              </a:rPr>
              <a:t>	Each box represents </a:t>
            </a:r>
            <a:r>
              <a:rPr lang="en-GB" u="sng" dirty="0" smtClean="0">
                <a:latin typeface="Trebuchet MS" pitchFamily="34" charset="0"/>
              </a:rPr>
              <a:t>a full paragraph</a:t>
            </a:r>
            <a:r>
              <a:rPr lang="en-GB" dirty="0" smtClean="0">
                <a:latin typeface="Trebuchet MS" pitchFamily="34" charset="0"/>
              </a:rPr>
              <a:t>.</a:t>
            </a:r>
            <a:endParaRPr lang="en-US" u="sng" dirty="0" smtClean="0">
              <a:latin typeface="Trebuchet MS" pitchFamily="34" charset="0"/>
            </a:endParaRPr>
          </a:p>
        </p:txBody>
      </p:sp>
      <p:sp>
        <p:nvSpPr>
          <p:cNvPr id="4" name="Content Placeholder 2"/>
          <p:cNvSpPr txBox="1">
            <a:spLocks/>
          </p:cNvSpPr>
          <p:nvPr/>
        </p:nvSpPr>
        <p:spPr bwMode="auto">
          <a:xfrm>
            <a:off x="6629400" y="1828800"/>
            <a:ext cx="2133600" cy="762000"/>
          </a:xfrm>
          <a:prstGeom prst="rect">
            <a:avLst/>
          </a:prstGeom>
          <a:solidFill>
            <a:schemeClr val="bg1">
              <a:lumMod val="95000"/>
            </a:schemeClr>
          </a:solidFill>
          <a:ln w="9525">
            <a:solidFill>
              <a:schemeClr val="tx1"/>
            </a:solidFill>
            <a:miter lim="800000"/>
            <a:headEnd/>
            <a:tailEnd/>
          </a:ln>
        </p:spPr>
        <p:txBody>
          <a:bodyPr/>
          <a:lstStyle/>
          <a:p>
            <a:pPr marL="342900" indent="-342900">
              <a:spcBef>
                <a:spcPct val="20000"/>
              </a:spcBef>
              <a:buClr>
                <a:schemeClr val="accent1"/>
              </a:buClr>
              <a:buSzPct val="65000"/>
              <a:buFont typeface="Wingdings" pitchFamily="2" charset="2"/>
              <a:buNone/>
              <a:defRPr/>
            </a:pPr>
            <a:r>
              <a:rPr lang="en-GB" sz="2400" kern="0" dirty="0">
                <a:solidFill>
                  <a:schemeClr val="tx1"/>
                </a:solidFill>
                <a:latin typeface="Arial" charset="0"/>
              </a:rPr>
              <a:t>Intro:</a:t>
            </a:r>
          </a:p>
        </p:txBody>
      </p:sp>
      <p:sp>
        <p:nvSpPr>
          <p:cNvPr id="5" name="Content Placeholder 2"/>
          <p:cNvSpPr txBox="1">
            <a:spLocks/>
          </p:cNvSpPr>
          <p:nvPr/>
        </p:nvSpPr>
        <p:spPr bwMode="auto">
          <a:xfrm>
            <a:off x="6629400" y="2819400"/>
            <a:ext cx="2133600" cy="762000"/>
          </a:xfrm>
          <a:prstGeom prst="rect">
            <a:avLst/>
          </a:prstGeom>
          <a:solidFill>
            <a:schemeClr val="bg1">
              <a:lumMod val="95000"/>
            </a:schemeClr>
          </a:solidFill>
          <a:ln w="9525">
            <a:solidFill>
              <a:schemeClr val="tx1"/>
            </a:solidFill>
            <a:miter lim="800000"/>
            <a:headEnd/>
            <a:tailEnd/>
          </a:ln>
        </p:spPr>
        <p:txBody>
          <a:bodyPr/>
          <a:lstStyle/>
          <a:p>
            <a:pPr marL="342900" indent="-342900">
              <a:spcBef>
                <a:spcPct val="20000"/>
              </a:spcBef>
              <a:buClr>
                <a:schemeClr val="accent1"/>
              </a:buClr>
              <a:buSzPct val="65000"/>
              <a:buFont typeface="Wingdings" pitchFamily="2" charset="2"/>
              <a:buNone/>
              <a:defRPr/>
            </a:pPr>
            <a:r>
              <a:rPr lang="en-GB" sz="2400" kern="0" dirty="0">
                <a:solidFill>
                  <a:schemeClr val="tx1"/>
                </a:solidFill>
                <a:latin typeface="Arial" charset="0"/>
              </a:rPr>
              <a:t>Point #1</a:t>
            </a:r>
          </a:p>
        </p:txBody>
      </p:sp>
      <p:sp>
        <p:nvSpPr>
          <p:cNvPr id="6" name="Content Placeholder 2"/>
          <p:cNvSpPr txBox="1">
            <a:spLocks/>
          </p:cNvSpPr>
          <p:nvPr/>
        </p:nvSpPr>
        <p:spPr bwMode="auto">
          <a:xfrm>
            <a:off x="6629400" y="3810000"/>
            <a:ext cx="2133600" cy="762000"/>
          </a:xfrm>
          <a:prstGeom prst="rect">
            <a:avLst/>
          </a:prstGeom>
          <a:solidFill>
            <a:schemeClr val="bg1">
              <a:lumMod val="95000"/>
            </a:schemeClr>
          </a:solidFill>
          <a:ln w="9525">
            <a:solidFill>
              <a:schemeClr val="tx1"/>
            </a:solidFill>
            <a:miter lim="800000"/>
            <a:headEnd/>
            <a:tailEnd/>
          </a:ln>
        </p:spPr>
        <p:txBody>
          <a:bodyPr/>
          <a:lstStyle/>
          <a:p>
            <a:pPr marL="342900" indent="-342900">
              <a:spcBef>
                <a:spcPct val="20000"/>
              </a:spcBef>
              <a:buClr>
                <a:schemeClr val="accent1"/>
              </a:buClr>
              <a:buSzPct val="65000"/>
              <a:buFont typeface="Wingdings" pitchFamily="2" charset="2"/>
              <a:buNone/>
              <a:defRPr/>
            </a:pPr>
            <a:r>
              <a:rPr lang="en-GB" sz="2400" kern="0" dirty="0">
                <a:solidFill>
                  <a:schemeClr val="tx1"/>
                </a:solidFill>
                <a:latin typeface="Arial" charset="0"/>
              </a:rPr>
              <a:t>Point #2</a:t>
            </a:r>
          </a:p>
        </p:txBody>
      </p:sp>
      <p:sp>
        <p:nvSpPr>
          <p:cNvPr id="7" name="Content Placeholder 2"/>
          <p:cNvSpPr txBox="1">
            <a:spLocks/>
          </p:cNvSpPr>
          <p:nvPr/>
        </p:nvSpPr>
        <p:spPr bwMode="auto">
          <a:xfrm>
            <a:off x="6629400" y="4800600"/>
            <a:ext cx="2133600" cy="762000"/>
          </a:xfrm>
          <a:prstGeom prst="rect">
            <a:avLst/>
          </a:prstGeom>
          <a:solidFill>
            <a:schemeClr val="bg1">
              <a:lumMod val="95000"/>
            </a:schemeClr>
          </a:solidFill>
          <a:ln w="9525">
            <a:solidFill>
              <a:schemeClr val="tx1"/>
            </a:solidFill>
            <a:miter lim="800000"/>
            <a:headEnd/>
            <a:tailEnd/>
          </a:ln>
        </p:spPr>
        <p:txBody>
          <a:bodyPr/>
          <a:lstStyle/>
          <a:p>
            <a:pPr marL="342900" indent="-342900">
              <a:spcBef>
                <a:spcPct val="20000"/>
              </a:spcBef>
              <a:buClr>
                <a:schemeClr val="accent1"/>
              </a:buClr>
              <a:buSzPct val="65000"/>
              <a:buFont typeface="Wingdings" pitchFamily="2" charset="2"/>
              <a:buNone/>
              <a:defRPr/>
            </a:pPr>
            <a:r>
              <a:rPr lang="en-GB" sz="2400" kern="0" dirty="0">
                <a:solidFill>
                  <a:schemeClr val="tx1"/>
                </a:solidFill>
                <a:latin typeface="Arial" charset="0"/>
              </a:rPr>
              <a:t>Point #3</a:t>
            </a:r>
          </a:p>
        </p:txBody>
      </p:sp>
      <p:sp>
        <p:nvSpPr>
          <p:cNvPr id="8" name="Content Placeholder 2"/>
          <p:cNvSpPr txBox="1">
            <a:spLocks/>
          </p:cNvSpPr>
          <p:nvPr/>
        </p:nvSpPr>
        <p:spPr bwMode="auto">
          <a:xfrm>
            <a:off x="6629400" y="5715000"/>
            <a:ext cx="2133600" cy="762000"/>
          </a:xfrm>
          <a:prstGeom prst="rect">
            <a:avLst/>
          </a:prstGeom>
          <a:solidFill>
            <a:schemeClr val="bg1">
              <a:lumMod val="95000"/>
            </a:schemeClr>
          </a:solidFill>
          <a:ln w="9525">
            <a:solidFill>
              <a:schemeClr val="tx1"/>
            </a:solidFill>
            <a:miter lim="800000"/>
            <a:headEnd/>
            <a:tailEnd/>
          </a:ln>
        </p:spPr>
        <p:txBody>
          <a:bodyPr/>
          <a:lstStyle/>
          <a:p>
            <a:pPr marL="342900" indent="-342900">
              <a:spcBef>
                <a:spcPct val="20000"/>
              </a:spcBef>
              <a:buClr>
                <a:schemeClr val="accent1"/>
              </a:buClr>
              <a:buSzPct val="65000"/>
              <a:buFont typeface="Wingdings" pitchFamily="2" charset="2"/>
              <a:buNone/>
              <a:defRPr/>
            </a:pPr>
            <a:r>
              <a:rPr lang="en-GB" sz="2400" kern="0" dirty="0">
                <a:solidFill>
                  <a:schemeClr val="tx1"/>
                </a:solidFill>
                <a:latin typeface="Arial" charset="0"/>
              </a:rPr>
              <a:t>Conclusion:</a:t>
            </a:r>
          </a:p>
        </p:txBody>
      </p:sp>
      <p:sp>
        <p:nvSpPr>
          <p:cNvPr id="9" name="Right Arrow 8"/>
          <p:cNvSpPr/>
          <p:nvPr/>
        </p:nvSpPr>
        <p:spPr>
          <a:xfrm>
            <a:off x="3810000" y="5105400"/>
            <a:ext cx="2438400" cy="1752600"/>
          </a:xfrm>
          <a:prstGeom prst="rightArrow">
            <a:avLst/>
          </a:prstGeom>
          <a:ln w="349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endParaRPr lang="en-US"/>
          </a:p>
        </p:txBody>
      </p:sp>
      <p:sp>
        <p:nvSpPr>
          <p:cNvPr id="11" name="Content Placeholder 2"/>
          <p:cNvSpPr txBox="1">
            <a:spLocks/>
          </p:cNvSpPr>
          <p:nvPr/>
        </p:nvSpPr>
        <p:spPr>
          <a:xfrm>
            <a:off x="0" y="304800"/>
            <a:ext cx="9144000" cy="1371600"/>
          </a:xfrm>
          <a:prstGeom prst="rect">
            <a:avLst/>
          </a:prstGeom>
          <a:solidFill>
            <a:schemeClr val="accent1">
              <a:lumMod val="20000"/>
              <a:lumOff val="80000"/>
            </a:schemeClr>
          </a:solidFill>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How does Oscar Wilde present the institution of marriage in </a:t>
            </a:r>
            <a:r>
              <a:rPr kumimoji="0" lang="en-US" sz="3200" b="0" i="1" u="none" strike="noStrike" kern="1200" cap="none" spc="0" normalizeH="0" baseline="0" noProof="0" smtClean="0">
                <a:ln>
                  <a:noFill/>
                </a:ln>
                <a:solidFill>
                  <a:schemeClr val="tx1"/>
                </a:solidFill>
                <a:effectLst/>
                <a:uLnTx/>
                <a:uFillTx/>
                <a:latin typeface="+mn-lt"/>
                <a:ea typeface="+mn-ea"/>
                <a:cs typeface="+mn-cs"/>
              </a:rPr>
              <a:t>The Importance of Being Ear</a:t>
            </a:r>
            <a:r>
              <a:rPr kumimoji="0" lang="en-US" sz="3200" b="0" i="0" u="none" strike="noStrike" kern="1200" cap="none" spc="0" normalizeH="0" baseline="0" noProof="0" smtClean="0">
                <a:ln>
                  <a:noFill/>
                </a:ln>
                <a:solidFill>
                  <a:schemeClr val="tx1"/>
                </a:solidFill>
                <a:effectLst/>
                <a:uLnTx/>
                <a:uFillTx/>
                <a:latin typeface="+mn-lt"/>
                <a:ea typeface="+mn-ea"/>
                <a:cs typeface="+mn-cs"/>
              </a:rPr>
              <a:t>nest?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4038600"/>
          </a:xfrm>
          <a:solidFill>
            <a:schemeClr val="accent6">
              <a:lumMod val="20000"/>
              <a:lumOff val="80000"/>
            </a:schemeClr>
          </a:solidFill>
        </p:spPr>
        <p:txBody>
          <a:bodyPr>
            <a:noAutofit/>
          </a:bodyPr>
          <a:lstStyle/>
          <a:p>
            <a:pPr>
              <a:buNone/>
            </a:pPr>
            <a:r>
              <a:rPr lang="en-US" sz="4000" dirty="0" smtClean="0"/>
              <a:t>	Objective: Examine how the play IOBE creates it’s </a:t>
            </a:r>
            <a:r>
              <a:rPr lang="en-US" sz="4000" dirty="0" err="1" smtClean="0"/>
              <a:t>characterisation</a:t>
            </a:r>
            <a:r>
              <a:rPr lang="en-US" sz="4000" dirty="0" smtClean="0"/>
              <a:t>.</a:t>
            </a:r>
          </a:p>
          <a:p>
            <a:pPr>
              <a:buNone/>
            </a:pPr>
            <a:endParaRPr lang="en-US" sz="4000" dirty="0" smtClean="0"/>
          </a:p>
          <a:p>
            <a:pPr>
              <a:buNone/>
            </a:pPr>
            <a:r>
              <a:rPr lang="en-US" sz="4000" dirty="0" smtClean="0"/>
              <a:t>	</a:t>
            </a:r>
            <a:r>
              <a:rPr lang="en-US" sz="4000" b="1" dirty="0" smtClean="0"/>
              <a:t>Key Quest</a:t>
            </a:r>
            <a:r>
              <a:rPr lang="en-US" sz="4000" dirty="0" smtClean="0"/>
              <a:t>ion: How important are the stage directions, costumes and props in the presentation of the characters?</a:t>
            </a:r>
            <a:endParaRPr lang="en-US" sz="4000" dirty="0"/>
          </a:p>
        </p:txBody>
      </p:sp>
      <p:pic>
        <p:nvPicPr>
          <p:cNvPr id="1026" name="Picture 2" descr="http://t0.gstatic.com/images?q=tbn:ANd9GcTgd5HllzJsXidtFukaUwXkJJRPuRgCH53HDjLIUZHxEPYAqjWfc67ufwC5"/>
          <p:cNvPicPr>
            <a:picLocks noChangeAspect="1" noChangeArrowheads="1"/>
          </p:cNvPicPr>
          <p:nvPr/>
        </p:nvPicPr>
        <p:blipFill>
          <a:blip r:embed="rId2" cstate="print"/>
          <a:srcRect/>
          <a:stretch>
            <a:fillRect/>
          </a:stretch>
        </p:blipFill>
        <p:spPr bwMode="auto">
          <a:xfrm>
            <a:off x="7696199" y="4715930"/>
            <a:ext cx="1447801" cy="2142069"/>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62200"/>
            <a:ext cx="9144000" cy="685800"/>
          </a:xfrm>
          <a:solidFill>
            <a:schemeClr val="accent5">
              <a:lumMod val="20000"/>
              <a:lumOff val="80000"/>
            </a:schemeClr>
          </a:solidFill>
        </p:spPr>
        <p:txBody>
          <a:bodyPr/>
          <a:lstStyle/>
          <a:p>
            <a:pPr>
              <a:buNone/>
            </a:pPr>
            <a:r>
              <a:rPr lang="en-US" dirty="0" smtClean="0">
                <a:latin typeface="Trebuchet MS" pitchFamily="34" charset="0"/>
              </a:rPr>
              <a:t>	Watch the following adaptation of IOBE: </a:t>
            </a:r>
            <a:endParaRPr lang="en-US" dirty="0">
              <a:latin typeface="Trebuchet MS" pitchFamily="34" charset="0"/>
            </a:endParaRPr>
          </a:p>
        </p:txBody>
      </p:sp>
      <p:sp>
        <p:nvSpPr>
          <p:cNvPr id="5" name="TextBox 4"/>
          <p:cNvSpPr txBox="1"/>
          <p:nvPr/>
        </p:nvSpPr>
        <p:spPr>
          <a:xfrm>
            <a:off x="0" y="0"/>
            <a:ext cx="9144000" cy="2308324"/>
          </a:xfrm>
          <a:prstGeom prst="rect">
            <a:avLst/>
          </a:prstGeom>
          <a:noFill/>
        </p:spPr>
        <p:txBody>
          <a:bodyPr wrap="square" rtlCol="0">
            <a:spAutoFit/>
          </a:bodyPr>
          <a:lstStyle/>
          <a:p>
            <a:pPr algn="ctr"/>
            <a:r>
              <a:rPr lang="en-US" sz="2400" dirty="0" smtClean="0">
                <a:latin typeface="Trebuchet MS" pitchFamily="34" charset="0"/>
              </a:rPr>
              <a:t>IOBE is a “</a:t>
            </a:r>
            <a:r>
              <a:rPr lang="en-US" sz="2400" b="1" u="sng" dirty="0" smtClean="0">
                <a:solidFill>
                  <a:srgbClr val="FF0000"/>
                </a:solidFill>
                <a:latin typeface="Trebuchet MS" pitchFamily="34" charset="0"/>
              </a:rPr>
              <a:t>dialogue-driven</a:t>
            </a:r>
            <a:r>
              <a:rPr lang="en-US" sz="2400" dirty="0" smtClean="0">
                <a:latin typeface="Trebuchet MS" pitchFamily="34" charset="0"/>
              </a:rPr>
              <a:t>” play.</a:t>
            </a:r>
          </a:p>
          <a:p>
            <a:pPr algn="ctr"/>
            <a:endParaRPr lang="en-US" sz="2400" dirty="0" smtClean="0">
              <a:latin typeface="Trebuchet MS" pitchFamily="34" charset="0"/>
            </a:endParaRPr>
          </a:p>
          <a:p>
            <a:pPr algn="ctr"/>
            <a:r>
              <a:rPr lang="en-US" sz="2400" dirty="0" smtClean="0">
                <a:latin typeface="Trebuchet MS" pitchFamily="34" charset="0"/>
              </a:rPr>
              <a:t>Discuss what this term means.</a:t>
            </a:r>
          </a:p>
          <a:p>
            <a:pPr algn="ctr"/>
            <a:endParaRPr lang="en-US" sz="2400" dirty="0" smtClean="0">
              <a:latin typeface="Trebuchet MS" pitchFamily="34" charset="0"/>
            </a:endParaRPr>
          </a:p>
          <a:p>
            <a:pPr algn="ctr"/>
            <a:r>
              <a:rPr lang="en-US" sz="2400" dirty="0" smtClean="0">
                <a:latin typeface="Trebuchet MS" pitchFamily="34" charset="0"/>
              </a:rPr>
              <a:t>There are very few stage directions/costume descriptions in the play – where does most of the </a:t>
            </a:r>
            <a:r>
              <a:rPr lang="en-US" sz="2400" b="1" u="sng" dirty="0" err="1" smtClean="0">
                <a:solidFill>
                  <a:srgbClr val="FF0000"/>
                </a:solidFill>
                <a:latin typeface="Trebuchet MS" pitchFamily="34" charset="0"/>
              </a:rPr>
              <a:t>characterisation</a:t>
            </a:r>
            <a:r>
              <a:rPr lang="en-US" sz="2400" dirty="0" smtClean="0">
                <a:latin typeface="Trebuchet MS" pitchFamily="34" charset="0"/>
              </a:rPr>
              <a:t> come from?</a:t>
            </a:r>
          </a:p>
        </p:txBody>
      </p:sp>
      <p:sp>
        <p:nvSpPr>
          <p:cNvPr id="6" name="Rectangle 5"/>
          <p:cNvSpPr/>
          <p:nvPr/>
        </p:nvSpPr>
        <p:spPr>
          <a:xfrm>
            <a:off x="0" y="3352800"/>
            <a:ext cx="9144000" cy="3416320"/>
          </a:xfrm>
          <a:prstGeom prst="rect">
            <a:avLst/>
          </a:prstGeom>
          <a:solidFill>
            <a:schemeClr val="accent3">
              <a:lumMod val="20000"/>
              <a:lumOff val="80000"/>
            </a:schemeClr>
          </a:solidFill>
        </p:spPr>
        <p:txBody>
          <a:bodyPr wrap="square">
            <a:spAutoFit/>
          </a:bodyPr>
          <a:lstStyle/>
          <a:p>
            <a:pPr lvl="0"/>
            <a:r>
              <a:rPr lang="en-US" sz="2400" dirty="0" smtClean="0">
                <a:solidFill>
                  <a:prstClr val="black"/>
                </a:solidFill>
                <a:latin typeface="Trebuchet MS" pitchFamily="34" charset="0"/>
              </a:rPr>
              <a:t>Your teacher will pause the text after </a:t>
            </a:r>
            <a:r>
              <a:rPr lang="en-US" sz="2400" u="sng" dirty="0" smtClean="0">
                <a:solidFill>
                  <a:prstClr val="black"/>
                </a:solidFill>
                <a:latin typeface="Trebuchet MS" pitchFamily="34" charset="0"/>
              </a:rPr>
              <a:t>each key conversation</a:t>
            </a:r>
            <a:r>
              <a:rPr lang="en-US" sz="2400" dirty="0" smtClean="0">
                <a:solidFill>
                  <a:prstClr val="black"/>
                </a:solidFill>
                <a:latin typeface="Trebuchet MS" pitchFamily="34" charset="0"/>
              </a:rPr>
              <a:t>.</a:t>
            </a:r>
          </a:p>
          <a:p>
            <a:pPr lvl="0"/>
            <a:endParaRPr lang="en-US" sz="2400" dirty="0" smtClean="0">
              <a:solidFill>
                <a:prstClr val="black"/>
              </a:solidFill>
              <a:latin typeface="Trebuchet MS" pitchFamily="34" charset="0"/>
            </a:endParaRPr>
          </a:p>
          <a:p>
            <a:pPr lvl="0"/>
            <a:r>
              <a:rPr lang="en-US" sz="2400" dirty="0" smtClean="0">
                <a:solidFill>
                  <a:prstClr val="black"/>
                </a:solidFill>
                <a:latin typeface="Trebuchet MS" pitchFamily="34" charset="0"/>
              </a:rPr>
              <a:t>Discuss/answer these three question after each “pause”.</a:t>
            </a:r>
          </a:p>
          <a:p>
            <a:pPr marL="457200" lvl="0" indent="-457200">
              <a:buAutoNum type="arabicParenR"/>
            </a:pPr>
            <a:r>
              <a:rPr lang="en-US" sz="2400" dirty="0" smtClean="0">
                <a:solidFill>
                  <a:prstClr val="black"/>
                </a:solidFill>
                <a:latin typeface="Trebuchet MS" pitchFamily="34" charset="0"/>
              </a:rPr>
              <a:t>Has </a:t>
            </a:r>
            <a:r>
              <a:rPr lang="en-US" sz="2400" b="1" dirty="0" smtClean="0">
                <a:solidFill>
                  <a:schemeClr val="accent3">
                    <a:lumMod val="75000"/>
                  </a:schemeClr>
                </a:solidFill>
                <a:latin typeface="Trebuchet MS" pitchFamily="34" charset="0"/>
              </a:rPr>
              <a:t>the setting </a:t>
            </a:r>
            <a:r>
              <a:rPr lang="en-US" sz="2400" dirty="0" smtClean="0">
                <a:solidFill>
                  <a:prstClr val="black"/>
                </a:solidFill>
                <a:latin typeface="Trebuchet MS" pitchFamily="34" charset="0"/>
              </a:rPr>
              <a:t>affected our understanding of any of the characters?</a:t>
            </a:r>
          </a:p>
          <a:p>
            <a:pPr marL="457200" lvl="0" indent="-457200">
              <a:buAutoNum type="arabicParenR"/>
            </a:pPr>
            <a:r>
              <a:rPr lang="en-US" sz="2400" dirty="0" smtClean="0">
                <a:solidFill>
                  <a:prstClr val="black"/>
                </a:solidFill>
                <a:latin typeface="Trebuchet MS" pitchFamily="34" charset="0"/>
              </a:rPr>
              <a:t>Has </a:t>
            </a:r>
            <a:r>
              <a:rPr lang="en-US" sz="2400" dirty="0" smtClean="0">
                <a:solidFill>
                  <a:schemeClr val="accent2">
                    <a:lumMod val="75000"/>
                  </a:schemeClr>
                </a:solidFill>
                <a:latin typeface="Trebuchet MS" pitchFamily="34" charset="0"/>
              </a:rPr>
              <a:t>the costume </a:t>
            </a:r>
            <a:r>
              <a:rPr lang="en-US" sz="2400" dirty="0" smtClean="0">
                <a:solidFill>
                  <a:prstClr val="black"/>
                </a:solidFill>
                <a:latin typeface="Trebuchet MS" pitchFamily="34" charset="0"/>
              </a:rPr>
              <a:t>affected our understanding of any of the characters. </a:t>
            </a:r>
          </a:p>
          <a:p>
            <a:pPr marL="457200" lvl="0" indent="-457200">
              <a:buAutoNum type="arabicParenR"/>
            </a:pPr>
            <a:r>
              <a:rPr lang="en-US" sz="2400" dirty="0" smtClean="0">
                <a:solidFill>
                  <a:prstClr val="black"/>
                </a:solidFill>
                <a:latin typeface="Trebuchet MS" pitchFamily="34" charset="0"/>
              </a:rPr>
              <a:t> Has any </a:t>
            </a:r>
            <a:r>
              <a:rPr lang="en-US" sz="2400" dirty="0" smtClean="0">
                <a:solidFill>
                  <a:schemeClr val="accent4">
                    <a:lumMod val="75000"/>
                  </a:schemeClr>
                </a:solidFill>
                <a:latin typeface="Trebuchet MS" pitchFamily="34" charset="0"/>
              </a:rPr>
              <a:t>actors interpretation </a:t>
            </a:r>
            <a:r>
              <a:rPr lang="en-US" sz="2400" dirty="0" smtClean="0">
                <a:solidFill>
                  <a:prstClr val="black"/>
                </a:solidFill>
                <a:latin typeface="Trebuchet MS" pitchFamily="34" charset="0"/>
              </a:rPr>
              <a:t>of any character’s lines affected/differed from your own ideas about any character?</a:t>
            </a:r>
            <a:endParaRPr lang="en-US" sz="2400" dirty="0">
              <a:solidFill>
                <a:prstClr val="black"/>
              </a:solidFill>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
                                            <p:bg/>
                                          </p:spTgt>
                                        </p:tgtEl>
                                        <p:attrNameLst>
                                          <p:attrName>style.visibility</p:attrName>
                                        </p:attrNameLst>
                                      </p:cBhvr>
                                      <p:to>
                                        <p:strVal val="visible"/>
                                      </p:to>
                                    </p:set>
                                    <p:anim calcmode="lin" valueType="num">
                                      <p:cBhvr>
                                        <p:cTn id="26" dur="500" fill="hold"/>
                                        <p:tgtEl>
                                          <p:spTgt spid="3">
                                            <p:bg/>
                                          </p:spTgt>
                                        </p:tgtEl>
                                        <p:attrNameLst>
                                          <p:attrName>ppt_w</p:attrName>
                                        </p:attrNameLst>
                                      </p:cBhvr>
                                      <p:tavLst>
                                        <p:tav tm="0">
                                          <p:val>
                                            <p:fltVal val="0"/>
                                          </p:val>
                                        </p:tav>
                                        <p:tav tm="100000">
                                          <p:val>
                                            <p:strVal val="#ppt_w"/>
                                          </p:val>
                                        </p:tav>
                                      </p:tavLst>
                                    </p:anim>
                                    <p:anim calcmode="lin" valueType="num">
                                      <p:cBhvr>
                                        <p:cTn id="27" dur="500" fill="hold"/>
                                        <p:tgtEl>
                                          <p:spTgt spid="3">
                                            <p:bg/>
                                          </p:spTgt>
                                        </p:tgtEl>
                                        <p:attrNameLst>
                                          <p:attrName>ppt_h</p:attrName>
                                        </p:attrNameLst>
                                      </p:cBhvr>
                                      <p:tavLst>
                                        <p:tav tm="0">
                                          <p:val>
                                            <p:fltVal val="0"/>
                                          </p:val>
                                        </p:tav>
                                        <p:tav tm="100000">
                                          <p:val>
                                            <p:strVal val="#ppt_h"/>
                                          </p:val>
                                        </p:tav>
                                      </p:tavLst>
                                    </p:anim>
                                    <p:animEffect transition="in" filter="fade">
                                      <p:cBhvr>
                                        <p:cTn id="28" dur="500"/>
                                        <p:tgtEl>
                                          <p:spTgt spid="3">
                                            <p:bg/>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fontScale="90000"/>
          </a:bodyPr>
          <a:lstStyle/>
          <a:p>
            <a:r>
              <a:rPr lang="en-US" dirty="0" smtClean="0"/>
              <a:t>Course Work/Examination Preparation</a:t>
            </a:r>
            <a:endParaRPr lang="en-US" dirty="0"/>
          </a:p>
        </p:txBody>
      </p:sp>
      <p:sp>
        <p:nvSpPr>
          <p:cNvPr id="3" name="Content Placeholder 2"/>
          <p:cNvSpPr>
            <a:spLocks noGrp="1"/>
          </p:cNvSpPr>
          <p:nvPr>
            <p:ph idx="1"/>
          </p:nvPr>
        </p:nvSpPr>
        <p:spPr>
          <a:xfrm>
            <a:off x="0" y="1600201"/>
            <a:ext cx="9144000" cy="1904999"/>
          </a:xfrm>
          <a:solidFill>
            <a:schemeClr val="accent6">
              <a:lumMod val="20000"/>
              <a:lumOff val="80000"/>
            </a:schemeClr>
          </a:solidFill>
        </p:spPr>
        <p:txBody>
          <a:bodyPr>
            <a:noAutofit/>
          </a:bodyPr>
          <a:lstStyle/>
          <a:p>
            <a:pPr>
              <a:buNone/>
            </a:pPr>
            <a:r>
              <a:rPr lang="en-US" sz="2600" dirty="0" smtClean="0"/>
              <a:t>	In the next 5 double lessons, you are going to create </a:t>
            </a:r>
            <a:r>
              <a:rPr lang="en-US" sz="2600" b="1" dirty="0" smtClean="0"/>
              <a:t>two pieces </a:t>
            </a:r>
            <a:r>
              <a:rPr lang="en-US" sz="2600" dirty="0" smtClean="0"/>
              <a:t>of coursework that could be used for your coursework portfolio.  </a:t>
            </a:r>
          </a:p>
          <a:p>
            <a:pPr>
              <a:buNone/>
            </a:pPr>
            <a:r>
              <a:rPr lang="en-US" sz="2600" dirty="0" smtClean="0"/>
              <a:t>		</a:t>
            </a:r>
            <a:r>
              <a:rPr lang="en-US" sz="2600" dirty="0" err="1" smtClean="0"/>
              <a:t>i</a:t>
            </a:r>
            <a:r>
              <a:rPr lang="en-US" sz="2600" dirty="0" smtClean="0"/>
              <a:t>) One Analytical Essay</a:t>
            </a:r>
          </a:p>
          <a:p>
            <a:pPr>
              <a:buNone/>
            </a:pPr>
            <a:r>
              <a:rPr lang="en-US" sz="2600" dirty="0" smtClean="0"/>
              <a:t>		ii) One empathetic writing piece.</a:t>
            </a:r>
          </a:p>
          <a:p>
            <a:pPr>
              <a:buNone/>
            </a:pPr>
            <a:r>
              <a:rPr lang="en-US" dirty="0" smtClean="0"/>
              <a:t>	</a:t>
            </a:r>
            <a:endParaRPr lang="en-US" dirty="0"/>
          </a:p>
        </p:txBody>
      </p:sp>
      <p:sp>
        <p:nvSpPr>
          <p:cNvPr id="4" name="TextBox 3"/>
          <p:cNvSpPr txBox="1"/>
          <p:nvPr/>
        </p:nvSpPr>
        <p:spPr>
          <a:xfrm>
            <a:off x="1981200" y="4114800"/>
            <a:ext cx="5867400" cy="1446550"/>
          </a:xfrm>
          <a:prstGeom prst="rect">
            <a:avLst/>
          </a:prstGeom>
          <a:noFill/>
        </p:spPr>
        <p:txBody>
          <a:bodyPr wrap="square" rtlCol="0">
            <a:spAutoFit/>
          </a:bodyPr>
          <a:lstStyle/>
          <a:p>
            <a:pPr algn="ctr"/>
            <a:r>
              <a:rPr lang="en-US" sz="4400" b="1" dirty="0" smtClean="0"/>
              <a:t>Discuss the difference between the two…</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800600"/>
          </a:xfrm>
        </p:spPr>
        <p:txBody>
          <a:bodyPr>
            <a:normAutofit/>
          </a:bodyPr>
          <a:lstStyle/>
          <a:p>
            <a:pPr>
              <a:buNone/>
            </a:pPr>
            <a:r>
              <a:rPr lang="en-US" dirty="0" err="1" smtClean="0"/>
              <a:t>i</a:t>
            </a:r>
            <a:r>
              <a:rPr lang="en-US" dirty="0" smtClean="0"/>
              <a:t>) </a:t>
            </a:r>
            <a:r>
              <a:rPr lang="en-US" sz="3600" b="1" dirty="0" smtClean="0">
                <a:solidFill>
                  <a:srgbClr val="FF0000"/>
                </a:solidFill>
              </a:rPr>
              <a:t>Analytical Coursework.</a:t>
            </a:r>
          </a:p>
          <a:p>
            <a:endParaRPr lang="en-US" dirty="0" smtClean="0"/>
          </a:p>
          <a:p>
            <a:pPr>
              <a:buNone/>
            </a:pPr>
            <a:r>
              <a:rPr lang="en-US" dirty="0" smtClean="0"/>
              <a:t>Written in third person</a:t>
            </a:r>
          </a:p>
          <a:p>
            <a:pPr>
              <a:buNone/>
            </a:pPr>
            <a:r>
              <a:rPr lang="en-US" dirty="0" smtClean="0"/>
              <a:t>PEE Paragraphs</a:t>
            </a:r>
          </a:p>
          <a:p>
            <a:pPr>
              <a:buNone/>
            </a:pPr>
            <a:r>
              <a:rPr lang="en-US" dirty="0" smtClean="0"/>
              <a:t>Use (well-selected) quotes</a:t>
            </a:r>
          </a:p>
          <a:p>
            <a:pPr>
              <a:buNone/>
            </a:pPr>
            <a:r>
              <a:rPr lang="en-US" dirty="0" smtClean="0"/>
              <a:t>Clear Introduction and Conclusion</a:t>
            </a:r>
          </a:p>
          <a:p>
            <a:pPr>
              <a:buNone/>
            </a:pPr>
            <a:r>
              <a:rPr lang="en-US" dirty="0" smtClean="0"/>
              <a:t>At least 3 </a:t>
            </a:r>
            <a:r>
              <a:rPr lang="en-US" b="1" dirty="0" smtClean="0"/>
              <a:t>well-made</a:t>
            </a:r>
            <a:r>
              <a:rPr lang="en-US" dirty="0" smtClean="0"/>
              <a:t> points.</a:t>
            </a:r>
          </a:p>
          <a:p>
            <a:pPr>
              <a:buNone/>
            </a:pPr>
            <a:r>
              <a:rPr lang="en-US" dirty="0" smtClean="0"/>
              <a:t>Formal/academic register.</a:t>
            </a:r>
          </a:p>
          <a:p>
            <a:pPr>
              <a:buNone/>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875184" y="1"/>
            <a:ext cx="3268815" cy="2133599"/>
          </a:xfrm>
          <a:prstGeom prst="rect">
            <a:avLst/>
          </a:prstGeom>
          <a:noFill/>
          <a:ln w="22225">
            <a:solidFill>
              <a:schemeClr val="tx1"/>
            </a:solidFill>
            <a:miter lim="800000"/>
            <a:headEnd/>
            <a:tailEnd/>
          </a:ln>
        </p:spPr>
      </p:pic>
      <p:sp>
        <p:nvSpPr>
          <p:cNvPr id="5" name="Content Placeholder 2"/>
          <p:cNvSpPr txBox="1">
            <a:spLocks/>
          </p:cNvSpPr>
          <p:nvPr/>
        </p:nvSpPr>
        <p:spPr bwMode="auto">
          <a:xfrm>
            <a:off x="7162800" y="2362200"/>
            <a:ext cx="1600200" cy="457200"/>
          </a:xfrm>
          <a:prstGeom prst="rect">
            <a:avLst/>
          </a:prstGeom>
          <a:solidFill>
            <a:schemeClr val="bg1">
              <a:lumMod val="95000"/>
            </a:schemeClr>
          </a:solidFill>
          <a:ln w="9525">
            <a:solidFill>
              <a:schemeClr val="tx1"/>
            </a:solidFill>
            <a:miter lim="800000"/>
            <a:headEnd/>
            <a:tailEnd/>
          </a:ln>
        </p:spPr>
        <p:txBody>
          <a:bodyPr/>
          <a:lstStyle/>
          <a:p>
            <a:pPr marL="342900" indent="-342900">
              <a:spcBef>
                <a:spcPct val="20000"/>
              </a:spcBef>
              <a:buClr>
                <a:schemeClr val="accent1"/>
              </a:buClr>
              <a:buSzPct val="65000"/>
              <a:buFont typeface="Wingdings" pitchFamily="2" charset="2"/>
              <a:buNone/>
              <a:defRPr/>
            </a:pPr>
            <a:r>
              <a:rPr lang="en-GB" sz="2400" kern="0" dirty="0">
                <a:solidFill>
                  <a:schemeClr val="tx1"/>
                </a:solidFill>
                <a:latin typeface="Arial" charset="0"/>
              </a:rPr>
              <a:t>Intro:</a:t>
            </a:r>
          </a:p>
        </p:txBody>
      </p:sp>
      <p:sp>
        <p:nvSpPr>
          <p:cNvPr id="6" name="Content Placeholder 2"/>
          <p:cNvSpPr txBox="1">
            <a:spLocks/>
          </p:cNvSpPr>
          <p:nvPr/>
        </p:nvSpPr>
        <p:spPr bwMode="auto">
          <a:xfrm>
            <a:off x="7162800" y="2971800"/>
            <a:ext cx="1600200" cy="457200"/>
          </a:xfrm>
          <a:prstGeom prst="rect">
            <a:avLst/>
          </a:prstGeom>
          <a:solidFill>
            <a:schemeClr val="bg1">
              <a:lumMod val="95000"/>
            </a:schemeClr>
          </a:solidFill>
          <a:ln w="9525">
            <a:solidFill>
              <a:schemeClr val="tx1"/>
            </a:solidFill>
            <a:miter lim="800000"/>
            <a:headEnd/>
            <a:tailEnd/>
          </a:ln>
        </p:spPr>
        <p:txBody>
          <a:bodyPr/>
          <a:lstStyle/>
          <a:p>
            <a:pPr marL="342900" indent="-342900">
              <a:spcBef>
                <a:spcPct val="20000"/>
              </a:spcBef>
              <a:buClr>
                <a:schemeClr val="accent1"/>
              </a:buClr>
              <a:buSzPct val="65000"/>
              <a:buFont typeface="Wingdings" pitchFamily="2" charset="2"/>
              <a:buNone/>
              <a:defRPr/>
            </a:pPr>
            <a:r>
              <a:rPr lang="en-GB" sz="2400" kern="0" dirty="0">
                <a:solidFill>
                  <a:schemeClr val="tx1"/>
                </a:solidFill>
                <a:latin typeface="Arial" charset="0"/>
              </a:rPr>
              <a:t>Point #1</a:t>
            </a:r>
          </a:p>
        </p:txBody>
      </p:sp>
      <p:sp>
        <p:nvSpPr>
          <p:cNvPr id="7" name="Content Placeholder 2"/>
          <p:cNvSpPr txBox="1">
            <a:spLocks/>
          </p:cNvSpPr>
          <p:nvPr/>
        </p:nvSpPr>
        <p:spPr bwMode="auto">
          <a:xfrm>
            <a:off x="7162800" y="3581400"/>
            <a:ext cx="1600200" cy="457200"/>
          </a:xfrm>
          <a:prstGeom prst="rect">
            <a:avLst/>
          </a:prstGeom>
          <a:solidFill>
            <a:schemeClr val="bg1">
              <a:lumMod val="95000"/>
            </a:schemeClr>
          </a:solidFill>
          <a:ln w="9525">
            <a:solidFill>
              <a:schemeClr val="tx1"/>
            </a:solidFill>
            <a:miter lim="800000"/>
            <a:headEnd/>
            <a:tailEnd/>
          </a:ln>
        </p:spPr>
        <p:txBody>
          <a:bodyPr/>
          <a:lstStyle/>
          <a:p>
            <a:pPr marL="342900" indent="-342900">
              <a:spcBef>
                <a:spcPct val="20000"/>
              </a:spcBef>
              <a:buClr>
                <a:schemeClr val="accent1"/>
              </a:buClr>
              <a:buSzPct val="65000"/>
              <a:buFont typeface="Wingdings" pitchFamily="2" charset="2"/>
              <a:buNone/>
              <a:defRPr/>
            </a:pPr>
            <a:r>
              <a:rPr lang="en-GB" sz="2400" kern="0" dirty="0">
                <a:solidFill>
                  <a:schemeClr val="tx1"/>
                </a:solidFill>
                <a:latin typeface="Arial" charset="0"/>
              </a:rPr>
              <a:t>Point #2</a:t>
            </a:r>
          </a:p>
        </p:txBody>
      </p:sp>
      <p:sp>
        <p:nvSpPr>
          <p:cNvPr id="8" name="Content Placeholder 2"/>
          <p:cNvSpPr txBox="1">
            <a:spLocks/>
          </p:cNvSpPr>
          <p:nvPr/>
        </p:nvSpPr>
        <p:spPr bwMode="auto">
          <a:xfrm>
            <a:off x="7162800" y="4191000"/>
            <a:ext cx="1600200" cy="457200"/>
          </a:xfrm>
          <a:prstGeom prst="rect">
            <a:avLst/>
          </a:prstGeom>
          <a:solidFill>
            <a:schemeClr val="bg1">
              <a:lumMod val="95000"/>
            </a:schemeClr>
          </a:solidFill>
          <a:ln w="9525">
            <a:solidFill>
              <a:schemeClr val="tx1"/>
            </a:solidFill>
            <a:miter lim="800000"/>
            <a:headEnd/>
            <a:tailEnd/>
          </a:ln>
        </p:spPr>
        <p:txBody>
          <a:bodyPr/>
          <a:lstStyle/>
          <a:p>
            <a:pPr marL="342900" indent="-342900">
              <a:spcBef>
                <a:spcPct val="20000"/>
              </a:spcBef>
              <a:buClr>
                <a:schemeClr val="accent1"/>
              </a:buClr>
              <a:buSzPct val="65000"/>
              <a:buFont typeface="Wingdings" pitchFamily="2" charset="2"/>
              <a:buNone/>
              <a:defRPr/>
            </a:pPr>
            <a:r>
              <a:rPr lang="en-GB" sz="2400" kern="0" dirty="0">
                <a:solidFill>
                  <a:schemeClr val="tx1"/>
                </a:solidFill>
                <a:latin typeface="Arial" charset="0"/>
              </a:rPr>
              <a:t>Point #3</a:t>
            </a:r>
          </a:p>
        </p:txBody>
      </p:sp>
      <p:sp>
        <p:nvSpPr>
          <p:cNvPr id="9" name="Content Placeholder 2"/>
          <p:cNvSpPr txBox="1">
            <a:spLocks/>
          </p:cNvSpPr>
          <p:nvPr/>
        </p:nvSpPr>
        <p:spPr bwMode="auto">
          <a:xfrm>
            <a:off x="7162800" y="4800600"/>
            <a:ext cx="1600200" cy="457200"/>
          </a:xfrm>
          <a:prstGeom prst="rect">
            <a:avLst/>
          </a:prstGeom>
          <a:solidFill>
            <a:schemeClr val="bg1">
              <a:lumMod val="95000"/>
            </a:schemeClr>
          </a:solidFill>
          <a:ln w="9525">
            <a:solidFill>
              <a:schemeClr val="tx1"/>
            </a:solidFill>
            <a:miter lim="800000"/>
            <a:headEnd/>
            <a:tailEnd/>
          </a:ln>
        </p:spPr>
        <p:txBody>
          <a:bodyPr/>
          <a:lstStyle/>
          <a:p>
            <a:pPr marL="342900" indent="-342900">
              <a:spcBef>
                <a:spcPct val="20000"/>
              </a:spcBef>
              <a:buClr>
                <a:schemeClr val="accent1"/>
              </a:buClr>
              <a:buSzPct val="65000"/>
              <a:buFont typeface="Wingdings" pitchFamily="2" charset="2"/>
              <a:buNone/>
              <a:defRPr/>
            </a:pPr>
            <a:r>
              <a:rPr lang="en-GB" kern="0" dirty="0">
                <a:solidFill>
                  <a:schemeClr val="tx1"/>
                </a:solidFill>
                <a:latin typeface="Arial" charset="0"/>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ppt_w</p:attrName>
                                        </p:attrNameLst>
                                      </p:cBhvr>
                                      <p:tavLst>
                                        <p:tav tm="0">
                                          <p:val>
                                            <p:fltVal val="0"/>
                                          </p:val>
                                        </p:tav>
                                        <p:tav tm="100000">
                                          <p:val>
                                            <p:strVal val="#ppt_w"/>
                                          </p:val>
                                        </p:tav>
                                      </p:tavLst>
                                    </p:anim>
                                    <p:anim calcmode="lin" valueType="num">
                                      <p:cBhvr>
                                        <p:cTn id="60" dur="500" fill="hold"/>
                                        <p:tgtEl>
                                          <p:spTgt spid="7"/>
                                        </p:tgtEl>
                                        <p:attrNameLst>
                                          <p:attrName>ppt_h</p:attrName>
                                        </p:attrNameLst>
                                      </p:cBhvr>
                                      <p:tavLst>
                                        <p:tav tm="0">
                                          <p:val>
                                            <p:fltVal val="0"/>
                                          </p:val>
                                        </p:tav>
                                        <p:tav tm="100000">
                                          <p:val>
                                            <p:strVal val="#ppt_h"/>
                                          </p:val>
                                        </p:tav>
                                      </p:tavLst>
                                    </p:anim>
                                    <p:animEffect transition="in" filter="fade">
                                      <p:cBhvr>
                                        <p:cTn id="61" dur="500"/>
                                        <p:tgtEl>
                                          <p:spTgt spid="7"/>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500" fill="hold"/>
                                        <p:tgtEl>
                                          <p:spTgt spid="8"/>
                                        </p:tgtEl>
                                        <p:attrNameLst>
                                          <p:attrName>ppt_w</p:attrName>
                                        </p:attrNameLst>
                                      </p:cBhvr>
                                      <p:tavLst>
                                        <p:tav tm="0">
                                          <p:val>
                                            <p:fltVal val="0"/>
                                          </p:val>
                                        </p:tav>
                                        <p:tav tm="100000">
                                          <p:val>
                                            <p:strVal val="#ppt_w"/>
                                          </p:val>
                                        </p:tav>
                                      </p:tavLst>
                                    </p:anim>
                                    <p:anim calcmode="lin" valueType="num">
                                      <p:cBhvr>
                                        <p:cTn id="65" dur="500" fill="hold"/>
                                        <p:tgtEl>
                                          <p:spTgt spid="8"/>
                                        </p:tgtEl>
                                        <p:attrNameLst>
                                          <p:attrName>ppt_h</p:attrName>
                                        </p:attrNameLst>
                                      </p:cBhvr>
                                      <p:tavLst>
                                        <p:tav tm="0">
                                          <p:val>
                                            <p:fltVal val="0"/>
                                          </p:val>
                                        </p:tav>
                                        <p:tav tm="100000">
                                          <p:val>
                                            <p:strVal val="#ppt_h"/>
                                          </p:val>
                                        </p:tav>
                                      </p:tavLst>
                                    </p:anim>
                                    <p:animEffect transition="in" filter="fade">
                                      <p:cBhvr>
                                        <p:cTn id="66" dur="500"/>
                                        <p:tgtEl>
                                          <p:spTgt spid="8"/>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fltVal val="0"/>
                                          </p:val>
                                        </p:tav>
                                        <p:tav tm="100000">
                                          <p:val>
                                            <p:strVal val="#ppt_w"/>
                                          </p:val>
                                        </p:tav>
                                      </p:tavLst>
                                    </p:anim>
                                    <p:anim calcmode="lin" valueType="num">
                                      <p:cBhvr>
                                        <p:cTn id="70" dur="500" fill="hold"/>
                                        <p:tgtEl>
                                          <p:spTgt spid="9"/>
                                        </p:tgtEl>
                                        <p:attrNameLst>
                                          <p:attrName>ppt_h</p:attrName>
                                        </p:attrNameLst>
                                      </p:cBhvr>
                                      <p:tavLst>
                                        <p:tav tm="0">
                                          <p:val>
                                            <p:fltVal val="0"/>
                                          </p:val>
                                        </p:tav>
                                        <p:tav tm="100000">
                                          <p:val>
                                            <p:strVal val="#ppt_h"/>
                                          </p:val>
                                        </p:tav>
                                      </p:tavLst>
                                    </p:anim>
                                    <p:animEffect transition="in" filter="fade">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1371600"/>
          </a:xfrm>
          <a:solidFill>
            <a:schemeClr val="bg1">
              <a:lumMod val="95000"/>
            </a:schemeClr>
          </a:solidFill>
        </p:spPr>
        <p:txBody>
          <a:bodyPr>
            <a:normAutofit fontScale="92500" lnSpcReduction="20000"/>
          </a:bodyPr>
          <a:lstStyle/>
          <a:p>
            <a:pPr>
              <a:buNone/>
            </a:pPr>
            <a:r>
              <a:rPr lang="en-US" dirty="0" smtClean="0"/>
              <a:t>Look at (and watch) the following short scene.</a:t>
            </a:r>
          </a:p>
          <a:p>
            <a:pPr>
              <a:buNone/>
            </a:pPr>
            <a:endParaRPr lang="en-US" dirty="0" smtClean="0"/>
          </a:p>
          <a:p>
            <a:pPr>
              <a:buNone/>
            </a:pPr>
            <a:r>
              <a:rPr lang="en-US" dirty="0" smtClean="0"/>
              <a:t>This scene is typical of Wilde’s </a:t>
            </a:r>
            <a:r>
              <a:rPr lang="en-US" dirty="0" err="1" smtClean="0"/>
              <a:t>humour</a:t>
            </a:r>
            <a:r>
              <a:rPr lang="en-US" dirty="0" smtClean="0"/>
              <a:t> and style.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590800" y="2743200"/>
            <a:ext cx="6156731" cy="4114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4800600"/>
          </a:xfrm>
        </p:spPr>
        <p:txBody>
          <a:bodyPr>
            <a:noAutofit/>
          </a:bodyPr>
          <a:lstStyle/>
          <a:p>
            <a:pPr>
              <a:buNone/>
            </a:pPr>
            <a:r>
              <a:rPr lang="en-US" dirty="0" err="1" smtClean="0"/>
              <a:t>i</a:t>
            </a:r>
            <a:r>
              <a:rPr lang="en-US" dirty="0" smtClean="0"/>
              <a:t>) </a:t>
            </a:r>
            <a:r>
              <a:rPr lang="en-US" dirty="0" smtClean="0">
                <a:solidFill>
                  <a:schemeClr val="tx2">
                    <a:lumMod val="60000"/>
                    <a:lumOff val="40000"/>
                  </a:schemeClr>
                </a:solidFill>
              </a:rPr>
              <a:t>E</a:t>
            </a:r>
            <a:r>
              <a:rPr lang="en-US" sz="3600" b="1" dirty="0" smtClean="0">
                <a:solidFill>
                  <a:schemeClr val="tx2">
                    <a:lumMod val="60000"/>
                    <a:lumOff val="40000"/>
                  </a:schemeClr>
                </a:solidFill>
              </a:rPr>
              <a:t>mpathetic Coursework.</a:t>
            </a:r>
          </a:p>
          <a:p>
            <a:endParaRPr lang="en-US" dirty="0" smtClean="0"/>
          </a:p>
          <a:p>
            <a:pPr>
              <a:buNone/>
            </a:pPr>
            <a:r>
              <a:rPr lang="en-US" sz="2800" dirty="0" smtClean="0"/>
              <a:t>	</a:t>
            </a:r>
            <a:r>
              <a:rPr lang="en-US" sz="2600" dirty="0" smtClean="0"/>
              <a:t>Written in </a:t>
            </a:r>
            <a:r>
              <a:rPr lang="en-US" sz="2600" dirty="0" smtClean="0">
                <a:solidFill>
                  <a:schemeClr val="tx2">
                    <a:lumMod val="60000"/>
                    <a:lumOff val="40000"/>
                  </a:schemeClr>
                </a:solidFill>
              </a:rPr>
              <a:t>first</a:t>
            </a:r>
            <a:r>
              <a:rPr lang="en-US" sz="2600" dirty="0" smtClean="0"/>
              <a:t> person – from the perspective of a character in the play.</a:t>
            </a:r>
          </a:p>
          <a:p>
            <a:pPr>
              <a:buNone/>
            </a:pPr>
            <a:r>
              <a:rPr lang="en-US" sz="2600" dirty="0" smtClean="0"/>
              <a:t>	Paragraphs used – each paragraph has a clear topic/subject (NOT PEE)</a:t>
            </a:r>
          </a:p>
          <a:p>
            <a:pPr>
              <a:buNone/>
            </a:pPr>
            <a:r>
              <a:rPr lang="en-US" sz="2600" dirty="0" smtClean="0"/>
              <a:t>	You must show knowledge of </a:t>
            </a:r>
            <a:r>
              <a:rPr lang="en-US" sz="2600" u="sng" dirty="0" smtClean="0"/>
              <a:t>specific even</a:t>
            </a:r>
            <a:r>
              <a:rPr lang="en-US" sz="2600" dirty="0" smtClean="0"/>
              <a:t>ts in the play.</a:t>
            </a:r>
          </a:p>
          <a:p>
            <a:pPr>
              <a:buNone/>
            </a:pPr>
            <a:r>
              <a:rPr lang="en-US" sz="2600" dirty="0" smtClean="0"/>
              <a:t>	You must show an accurate/realistic empathetic response from your character (show how they “feel” in response to the events you mention).</a:t>
            </a:r>
          </a:p>
          <a:p>
            <a:pPr>
              <a:buNone/>
            </a:pPr>
            <a:r>
              <a:rPr lang="en-US" sz="2600" dirty="0" smtClean="0"/>
              <a:t>	Try to re-create the voice, tone and register of the character (play with the language so that it “sounds” like the character.</a:t>
            </a:r>
          </a:p>
          <a:p>
            <a:pPr>
              <a:buNone/>
            </a:pPr>
            <a:r>
              <a:rPr lang="en-US" sz="2600" dirty="0" smtClean="0"/>
              <a:t>	At least 5 paragraphs.</a:t>
            </a:r>
          </a:p>
          <a:p>
            <a:pPr>
              <a:buNone/>
            </a:pPr>
            <a:r>
              <a:rPr lang="en-US" sz="2600" dirty="0" smtClean="0"/>
              <a:t>	</a:t>
            </a:r>
          </a:p>
          <a:p>
            <a:pPr>
              <a:buNone/>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858001" y="0"/>
            <a:ext cx="2285999" cy="1492102"/>
          </a:xfrm>
          <a:prstGeom prst="rect">
            <a:avLst/>
          </a:prstGeom>
          <a:noFill/>
          <a:ln w="222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381001"/>
            <a:ext cx="4953000" cy="1828800"/>
          </a:xfrm>
          <a:solidFill>
            <a:schemeClr val="accent5">
              <a:lumMod val="20000"/>
              <a:lumOff val="80000"/>
            </a:schemeClr>
          </a:solidFill>
        </p:spPr>
        <p:txBody>
          <a:bodyPr>
            <a:normAutofit/>
          </a:bodyPr>
          <a:lstStyle/>
          <a:p>
            <a:pPr>
              <a:buNone/>
            </a:pPr>
            <a:r>
              <a:rPr lang="en-US" sz="2600" dirty="0" smtClean="0"/>
              <a:t>	How does Oscar Wilde comment on and present the aristocracy in his play The Importance of Being Earnest ?</a:t>
            </a:r>
            <a:endParaRPr lang="en-US" sz="2600" dirty="0"/>
          </a:p>
        </p:txBody>
      </p:sp>
      <p:pic>
        <p:nvPicPr>
          <p:cNvPr id="2050" name="Picture 2"/>
          <p:cNvPicPr>
            <a:picLocks noChangeAspect="1" noChangeArrowheads="1"/>
          </p:cNvPicPr>
          <p:nvPr/>
        </p:nvPicPr>
        <p:blipFill>
          <a:blip r:embed="rId2" cstate="print"/>
          <a:srcRect/>
          <a:stretch>
            <a:fillRect/>
          </a:stretch>
        </p:blipFill>
        <p:spPr bwMode="auto">
          <a:xfrm>
            <a:off x="0" y="0"/>
            <a:ext cx="3429000" cy="2432807"/>
          </a:xfrm>
          <a:prstGeom prst="rect">
            <a:avLst/>
          </a:prstGeom>
          <a:noFill/>
          <a:ln w="9525">
            <a:solidFill>
              <a:schemeClr val="tx1"/>
            </a:solidFill>
            <a:miter lim="800000"/>
            <a:headEnd/>
            <a:tailEnd/>
          </a:ln>
        </p:spPr>
      </p:pic>
      <p:sp>
        <p:nvSpPr>
          <p:cNvPr id="5" name="Content Placeholder 2"/>
          <p:cNvSpPr txBox="1">
            <a:spLocks/>
          </p:cNvSpPr>
          <p:nvPr/>
        </p:nvSpPr>
        <p:spPr>
          <a:xfrm>
            <a:off x="0" y="2819400"/>
            <a:ext cx="5257800" cy="1828800"/>
          </a:xfrm>
          <a:prstGeom prst="rect">
            <a:avLst/>
          </a:prstGeom>
          <a:solidFill>
            <a:schemeClr val="bg2">
              <a:lumMod val="90000"/>
            </a:schemeClr>
          </a:solidFill>
        </p:spPr>
        <p:txBody>
          <a:bodyPr vert="horz" lIns="91440" tIns="45720" rIns="91440" bIns="45720" rtlCol="0">
            <a:noAutofit/>
          </a:bodyPr>
          <a:lstStyle/>
          <a:p>
            <a:pPr marL="342900" lvl="0" indent="-342900">
              <a:spcBef>
                <a:spcPct val="20000"/>
              </a:spcBef>
            </a:pPr>
            <a:r>
              <a:rPr lang="en-US" sz="2600" noProof="0" dirty="0" smtClean="0"/>
              <a:t>	What is the significance of the full title of the play </a:t>
            </a:r>
            <a:r>
              <a:rPr lang="en-US" sz="2600" i="1" dirty="0" smtClean="0"/>
              <a:t>The </a:t>
            </a:r>
            <a:r>
              <a:rPr lang="en-US" sz="2600" b="1" i="1" dirty="0" smtClean="0"/>
              <a:t>Importance of Being Earnest</a:t>
            </a:r>
            <a:r>
              <a:rPr lang="en-US" sz="2600" i="1" dirty="0" smtClean="0"/>
              <a:t>: A Trivial Comedy for Serious People</a:t>
            </a:r>
            <a:r>
              <a:rPr lang="en-US" sz="2600" dirty="0" smtClean="0"/>
              <a:t>?</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5486400" y="2514600"/>
            <a:ext cx="3657600" cy="2514600"/>
          </a:xfrm>
          <a:prstGeom prst="rect">
            <a:avLst/>
          </a:prstGeom>
          <a:solidFill>
            <a:schemeClr val="accent3">
              <a:lumMod val="20000"/>
              <a:lumOff val="80000"/>
            </a:schemeClr>
          </a:solidFill>
        </p:spPr>
        <p:txBody>
          <a:bodyPr vert="horz" lIns="91440" tIns="45720" rIns="91440" bIns="45720" rtlCol="0">
            <a:noAutofit/>
          </a:bodyPr>
          <a:lstStyle/>
          <a:p>
            <a:pPr marL="342900" lvl="0" indent="-342900">
              <a:spcBef>
                <a:spcPct val="20000"/>
              </a:spcBef>
            </a:pPr>
            <a:r>
              <a:rPr lang="en-US" sz="2600" noProof="0" dirty="0" smtClean="0"/>
              <a:t>	How is </a:t>
            </a:r>
            <a:r>
              <a:rPr lang="en-US" sz="2600" b="1" noProof="0" dirty="0" smtClean="0"/>
              <a:t>Food </a:t>
            </a:r>
            <a:r>
              <a:rPr lang="en-US" sz="2600" noProof="0" dirty="0" smtClean="0"/>
              <a:t>used within the play The Importance of Being Earnest to communicate meaning to the audience?</a:t>
            </a:r>
            <a:endParaRPr kumimoji="0" lang="en-US" sz="2600" b="1" i="1"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1295400" y="5181600"/>
            <a:ext cx="6553200" cy="1371600"/>
          </a:xfrm>
          <a:prstGeom prst="rect">
            <a:avLst/>
          </a:prstGeom>
          <a:solidFill>
            <a:srgbClr val="FFCCFF"/>
          </a:solidFill>
        </p:spPr>
        <p:txBody>
          <a:bodyPr vert="horz" lIns="91440" tIns="45720" rIns="91440" bIns="45720" rtlCol="0">
            <a:noAutofit/>
          </a:bodyPr>
          <a:lstStyle/>
          <a:p>
            <a:pPr marL="342900" lvl="0" indent="-342900">
              <a:spcBef>
                <a:spcPct val="20000"/>
              </a:spcBef>
            </a:pPr>
            <a:r>
              <a:rPr lang="en-US" sz="2600" noProof="0" dirty="0" smtClean="0"/>
              <a:t>	What are the possible symbolic roles of Rev. Chasuble and Miss Prism in the play The Importance of Being Earnest?</a:t>
            </a:r>
            <a:endParaRPr kumimoji="0" lang="en-US" sz="2600" b="1"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381001"/>
            <a:ext cx="5867400" cy="1828800"/>
          </a:xfrm>
          <a:solidFill>
            <a:srgbClr val="99FF99"/>
          </a:solidFill>
        </p:spPr>
        <p:txBody>
          <a:bodyPr>
            <a:noAutofit/>
          </a:bodyPr>
          <a:lstStyle/>
          <a:p>
            <a:pPr>
              <a:buNone/>
            </a:pPr>
            <a:r>
              <a:rPr lang="en-US" sz="2400" dirty="0" smtClean="0"/>
              <a:t>	You are Lady Bracknell at the end of Act One. Explain your reasons for not allowing Earnest to Marry Gwendolyn (Hint: include some foreshadowing to help reveal Lady Bracknell’s true character.</a:t>
            </a:r>
            <a:endParaRPr lang="en-US" sz="2400" dirty="0"/>
          </a:p>
        </p:txBody>
      </p:sp>
      <p:sp>
        <p:nvSpPr>
          <p:cNvPr id="5" name="Content Placeholder 2"/>
          <p:cNvSpPr txBox="1">
            <a:spLocks/>
          </p:cNvSpPr>
          <p:nvPr/>
        </p:nvSpPr>
        <p:spPr>
          <a:xfrm>
            <a:off x="0" y="2438400"/>
            <a:ext cx="5257800" cy="2133600"/>
          </a:xfrm>
          <a:prstGeom prst="rect">
            <a:avLst/>
          </a:prstGeom>
          <a:solidFill>
            <a:schemeClr val="accent2">
              <a:lumMod val="20000"/>
              <a:lumOff val="80000"/>
            </a:schemeClr>
          </a:solidFill>
        </p:spPr>
        <p:txBody>
          <a:bodyPr vert="horz" lIns="91440" tIns="45720" rIns="91440" bIns="45720" rtlCol="0">
            <a:noAutofit/>
          </a:bodyPr>
          <a:lstStyle/>
          <a:p>
            <a:pPr marL="342900" lvl="0" indent="-342900">
              <a:spcBef>
                <a:spcPct val="20000"/>
              </a:spcBef>
            </a:pPr>
            <a:r>
              <a:rPr lang="en-US" sz="2600" noProof="0" dirty="0" smtClean="0"/>
              <a:t>	You are Cecily. You have gone inside with Gwendolyn after finding out about the fictional Earnest. Write your thoughts about what has and will happen…</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5486400" y="2514600"/>
            <a:ext cx="3657600" cy="3657600"/>
          </a:xfrm>
          <a:prstGeom prst="rect">
            <a:avLst/>
          </a:prstGeom>
          <a:solidFill>
            <a:schemeClr val="accent3">
              <a:lumMod val="20000"/>
              <a:lumOff val="80000"/>
            </a:schemeClr>
          </a:solidFill>
        </p:spPr>
        <p:txBody>
          <a:bodyPr vert="horz" lIns="91440" tIns="45720" rIns="91440" bIns="45720" rtlCol="0">
            <a:noAutofit/>
          </a:bodyPr>
          <a:lstStyle/>
          <a:p>
            <a:pPr marL="342900" lvl="0" indent="-342900">
              <a:spcBef>
                <a:spcPct val="20000"/>
              </a:spcBef>
            </a:pPr>
            <a:r>
              <a:rPr lang="en-US" sz="2600" noProof="0" dirty="0" smtClean="0"/>
              <a:t>	You are Algernon. You have just learned of your engagement to Cecily and have gone to see Dr Chasuble about being christened. What are your thoughts as you walk along?</a:t>
            </a:r>
            <a:endParaRPr kumimoji="0" lang="en-US" sz="2600" b="1" i="1"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0" y="4800600"/>
            <a:ext cx="5029200" cy="1447800"/>
          </a:xfrm>
          <a:prstGeom prst="rect">
            <a:avLst/>
          </a:prstGeom>
          <a:solidFill>
            <a:schemeClr val="accent4">
              <a:lumMod val="20000"/>
              <a:lumOff val="80000"/>
            </a:schemeClr>
          </a:solidFill>
        </p:spPr>
        <p:txBody>
          <a:bodyPr vert="horz" lIns="91440" tIns="45720" rIns="91440" bIns="45720" rtlCol="0">
            <a:noAutofit/>
          </a:bodyPr>
          <a:lstStyle/>
          <a:p>
            <a:pPr marL="342900" lvl="0" indent="-342900">
              <a:spcBef>
                <a:spcPct val="20000"/>
              </a:spcBef>
            </a:pPr>
            <a:r>
              <a:rPr lang="en-US" sz="2600" noProof="0" dirty="0" smtClean="0"/>
              <a:t>	You are Merriman at the end of the play. What do you make of the afternoon’s proceedings?</a:t>
            </a:r>
            <a:endParaRPr kumimoji="0" lang="en-US" sz="2600" b="1" i="1"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2" cstate="print"/>
          <a:srcRect/>
          <a:stretch>
            <a:fillRect/>
          </a:stretch>
        </p:blipFill>
        <p:spPr bwMode="auto">
          <a:xfrm>
            <a:off x="0" y="0"/>
            <a:ext cx="3245922" cy="2286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Revision – Themes. </a:t>
            </a:r>
            <a:endParaRPr lang="en-US" dirty="0"/>
          </a:p>
        </p:txBody>
      </p:sp>
      <p:sp>
        <p:nvSpPr>
          <p:cNvPr id="3" name="Content Placeholder 2"/>
          <p:cNvSpPr>
            <a:spLocks noGrp="1"/>
          </p:cNvSpPr>
          <p:nvPr>
            <p:ph idx="1"/>
          </p:nvPr>
        </p:nvSpPr>
        <p:spPr>
          <a:xfrm>
            <a:off x="0" y="838200"/>
            <a:ext cx="9144000" cy="1143000"/>
          </a:xfrm>
        </p:spPr>
        <p:txBody>
          <a:bodyPr>
            <a:normAutofit/>
          </a:bodyPr>
          <a:lstStyle/>
          <a:p>
            <a:pPr>
              <a:buNone/>
            </a:pPr>
            <a:r>
              <a:rPr lang="en-US" sz="2600" dirty="0" smtClean="0"/>
              <a:t>	You will be given a brief summary of one of the themes of the play IOBE.</a:t>
            </a:r>
            <a:endParaRPr lang="en-US" sz="2600" dirty="0"/>
          </a:p>
        </p:txBody>
      </p:sp>
      <p:sp>
        <p:nvSpPr>
          <p:cNvPr id="4" name="TextBox 3"/>
          <p:cNvSpPr txBox="1"/>
          <p:nvPr/>
        </p:nvSpPr>
        <p:spPr>
          <a:xfrm>
            <a:off x="0" y="1752601"/>
            <a:ext cx="9144000" cy="5386090"/>
          </a:xfrm>
          <a:prstGeom prst="rect">
            <a:avLst/>
          </a:prstGeom>
          <a:solidFill>
            <a:schemeClr val="accent3">
              <a:lumMod val="20000"/>
              <a:lumOff val="80000"/>
            </a:schemeClr>
          </a:solidFill>
        </p:spPr>
        <p:txBody>
          <a:bodyPr wrap="square" rtlCol="0">
            <a:spAutoFit/>
          </a:bodyPr>
          <a:lstStyle/>
          <a:p>
            <a:pPr marL="514350" indent="-514350"/>
            <a:endParaRPr lang="en-US" sz="2600" dirty="0" smtClean="0"/>
          </a:p>
          <a:p>
            <a:pPr marL="514350" indent="-514350"/>
            <a:endParaRPr lang="en-US" sz="2600" dirty="0" smtClean="0"/>
          </a:p>
          <a:p>
            <a:pPr marL="514350" indent="-514350"/>
            <a:endParaRPr lang="en-US" sz="2600" dirty="0" smtClean="0"/>
          </a:p>
          <a:p>
            <a:pPr marL="514350" indent="-514350"/>
            <a:endParaRPr lang="en-US" sz="2600" dirty="0" smtClean="0"/>
          </a:p>
          <a:p>
            <a:pPr marL="514350" indent="-514350"/>
            <a:endParaRPr lang="en-US" sz="2600" dirty="0" smtClean="0"/>
          </a:p>
          <a:p>
            <a:pPr marL="514350" indent="-514350"/>
            <a:endParaRPr lang="en-US" sz="2600" dirty="0" smtClean="0"/>
          </a:p>
          <a:p>
            <a:pPr marL="514350" indent="-514350"/>
            <a:endParaRPr lang="en-US" sz="2600" dirty="0" smtClean="0"/>
          </a:p>
          <a:p>
            <a:pPr marL="514350" indent="-514350"/>
            <a:endParaRPr lang="en-US" sz="2600" dirty="0" smtClean="0"/>
          </a:p>
          <a:p>
            <a:pPr marL="514350" indent="-514350"/>
            <a:endParaRPr lang="en-US" sz="2600" dirty="0" smtClean="0"/>
          </a:p>
          <a:p>
            <a:pPr marL="514350" indent="-514350"/>
            <a:r>
              <a:rPr lang="en-US" sz="2600" dirty="0" smtClean="0"/>
              <a:t>Use this sheet to help you take notes.</a:t>
            </a:r>
          </a:p>
          <a:p>
            <a:pPr marL="514350" indent="-514350" algn="ctr"/>
            <a:r>
              <a:rPr lang="en-US" sz="2400" b="1" dirty="0" smtClean="0">
                <a:solidFill>
                  <a:srgbClr val="FF0000"/>
                </a:solidFill>
              </a:rPr>
              <a:t>(You are going to have to share your information with other groups soon, so make sure your notes are concise AND MAKE SENSE TO YOU)</a:t>
            </a:r>
            <a:r>
              <a:rPr lang="en-US" sz="2400" dirty="0" smtClean="0"/>
              <a:t> </a:t>
            </a: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5334000" y="2971801"/>
            <a:ext cx="3810000" cy="1714022"/>
          </a:xfrm>
          <a:prstGeom prst="rect">
            <a:avLst/>
          </a:prstGeom>
          <a:noFill/>
          <a:ln w="9525">
            <a:noFill/>
            <a:miter lim="800000"/>
            <a:headEnd/>
            <a:tailEnd/>
          </a:ln>
        </p:spPr>
      </p:pic>
      <p:sp>
        <p:nvSpPr>
          <p:cNvPr id="6" name="Rectangle 5"/>
          <p:cNvSpPr/>
          <p:nvPr/>
        </p:nvSpPr>
        <p:spPr>
          <a:xfrm>
            <a:off x="0" y="1752600"/>
            <a:ext cx="5029200" cy="3477875"/>
          </a:xfrm>
          <a:prstGeom prst="rect">
            <a:avLst/>
          </a:prstGeom>
        </p:spPr>
        <p:txBody>
          <a:bodyPr wrap="square">
            <a:spAutoFit/>
          </a:bodyPr>
          <a:lstStyle/>
          <a:p>
            <a:r>
              <a:rPr lang="en-US" sz="2800" b="1" dirty="0" smtClean="0"/>
              <a:t>TASK</a:t>
            </a:r>
            <a:r>
              <a:rPr lang="en-US" sz="2400" dirty="0" smtClean="0"/>
              <a:t>: </a:t>
            </a:r>
            <a:r>
              <a:rPr lang="en-US" sz="2400" b="1" dirty="0" smtClean="0"/>
              <a:t>Collaboration and presentation with/to other small groups.</a:t>
            </a:r>
          </a:p>
          <a:p>
            <a:pPr marL="514350" indent="-514350">
              <a:buAutoNum type="arabicParenR"/>
            </a:pPr>
            <a:r>
              <a:rPr lang="en-US" sz="2400" dirty="0" smtClean="0"/>
              <a:t>Explain your theme and summary.</a:t>
            </a:r>
          </a:p>
          <a:p>
            <a:pPr marL="514350" indent="-514350">
              <a:buAutoNum type="arabicParenR"/>
            </a:pPr>
            <a:r>
              <a:rPr lang="en-US" sz="2400" dirty="0" smtClean="0"/>
              <a:t>Find 3 examples of characters/events that exemplify this theme.</a:t>
            </a:r>
          </a:p>
          <a:p>
            <a:pPr marL="514350" indent="-514350">
              <a:buAutoNum type="arabicParenR"/>
            </a:pPr>
            <a:r>
              <a:rPr lang="en-US" sz="2400" dirty="0" smtClean="0"/>
              <a:t>Pick three quotes from the play and explain how they exemplify the Theme.</a:t>
            </a:r>
          </a:p>
        </p:txBody>
      </p:sp>
      <p:cxnSp>
        <p:nvCxnSpPr>
          <p:cNvPr id="8" name="Straight Arrow Connector 7"/>
          <p:cNvCxnSpPr/>
          <p:nvPr/>
        </p:nvCxnSpPr>
        <p:spPr>
          <a:xfrm flipV="1">
            <a:off x="5181600" y="4876800"/>
            <a:ext cx="533400" cy="609600"/>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 calcmode="lin" valueType="num">
                                      <p:cBhvr>
                                        <p:cTn id="28"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30" dur="500"/>
                                        <p:tgtEl>
                                          <p:spTgt spid="4">
                                            <p:txEl>
                                              <p:pRg st="9" end="9"/>
                                            </p:txEl>
                                          </p:spTgt>
                                        </p:tgtEl>
                                      </p:cBhvr>
                                    </p:animEffect>
                                  </p:childTnLst>
                                </p:cTn>
                              </p:par>
                              <p:par>
                                <p:cTn id="31" presetID="53"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anim calcmode="lin" valueType="num">
                                      <p:cBhvr>
                                        <p:cTn id="33"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35" dur="500"/>
                                        <p:tgtEl>
                                          <p:spTgt spid="4">
                                            <p:txEl>
                                              <p:pRg st="10" end="10"/>
                                            </p:txEl>
                                          </p:spTgt>
                                        </p:tgtEl>
                                      </p:cBhvr>
                                    </p:animEffect>
                                  </p:childTnLst>
                                </p:cTn>
                              </p:par>
                              <p:par>
                                <p:cTn id="36" presetID="53"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0"/>
            <a:ext cx="9144000" cy="2163763"/>
          </a:xfrm>
        </p:spPr>
        <p:txBody>
          <a:bodyPr>
            <a:normAutofit fontScale="92500"/>
          </a:bodyPr>
          <a:lstStyle/>
          <a:p>
            <a:pPr algn="ctr">
              <a:buNone/>
            </a:pPr>
            <a:r>
              <a:rPr lang="en-US" sz="2400" dirty="0" smtClean="0"/>
              <a:t>	Now – you are going to have your original information sheet taken away from you. You will have </a:t>
            </a:r>
            <a:r>
              <a:rPr lang="en-US" sz="2400" b="1" u="sng" dirty="0" smtClean="0"/>
              <a:t>approximately 5 minutes  with each group in the room </a:t>
            </a:r>
            <a:r>
              <a:rPr lang="en-US" sz="2400" dirty="0" smtClean="0"/>
              <a:t>to share and exchange your information with each other.</a:t>
            </a:r>
          </a:p>
          <a:p>
            <a:pPr algn="ctr">
              <a:buNone/>
            </a:pPr>
            <a:r>
              <a:rPr lang="en-US" sz="2400" dirty="0" smtClean="0"/>
              <a:t>Make sure you </a:t>
            </a:r>
            <a:r>
              <a:rPr lang="en-US" b="1" dirty="0" smtClean="0">
                <a:solidFill>
                  <a:srgbClr val="FF0000"/>
                </a:solidFill>
              </a:rPr>
              <a:t>verbally</a:t>
            </a:r>
            <a:r>
              <a:rPr lang="en-US" sz="2400" dirty="0" smtClean="0"/>
              <a:t> explain to them what your theme/topic means…</a:t>
            </a:r>
            <a:endParaRPr lang="en-US" sz="2400" dirty="0"/>
          </a:p>
        </p:txBody>
      </p:sp>
      <p:pic>
        <p:nvPicPr>
          <p:cNvPr id="2050" name="Picture 2"/>
          <p:cNvPicPr>
            <a:picLocks noChangeAspect="1" noChangeArrowheads="1"/>
          </p:cNvPicPr>
          <p:nvPr/>
        </p:nvPicPr>
        <p:blipFill>
          <a:blip r:embed="rId2" cstate="print"/>
          <a:srcRect/>
          <a:stretch>
            <a:fillRect/>
          </a:stretch>
        </p:blipFill>
        <p:spPr bwMode="auto">
          <a:xfrm>
            <a:off x="1981200" y="0"/>
            <a:ext cx="4800600" cy="35755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QUIZ - THEMES</a:t>
            </a:r>
            <a:endParaRPr lang="en-US" dirty="0"/>
          </a:p>
        </p:txBody>
      </p:sp>
      <p:sp>
        <p:nvSpPr>
          <p:cNvPr id="3" name="Content Placeholder 2"/>
          <p:cNvSpPr>
            <a:spLocks noGrp="1"/>
          </p:cNvSpPr>
          <p:nvPr>
            <p:ph idx="1"/>
          </p:nvPr>
        </p:nvSpPr>
        <p:spPr>
          <a:xfrm>
            <a:off x="-152400" y="762000"/>
            <a:ext cx="9296400" cy="1600199"/>
          </a:xfrm>
          <a:solidFill>
            <a:schemeClr val="accent4">
              <a:lumMod val="20000"/>
              <a:lumOff val="80000"/>
            </a:schemeClr>
          </a:solidFill>
        </p:spPr>
        <p:txBody>
          <a:bodyPr>
            <a:noAutofit/>
          </a:bodyPr>
          <a:lstStyle/>
          <a:p>
            <a:pPr>
              <a:buNone/>
            </a:pPr>
            <a:r>
              <a:rPr lang="en-US" sz="2400" dirty="0" smtClean="0">
                <a:latin typeface="Trebuchet MS" pitchFamily="34" charset="0"/>
              </a:rPr>
              <a:t>	You have now had a chance to discuss these themes…</a:t>
            </a:r>
          </a:p>
          <a:p>
            <a:pPr>
              <a:buNone/>
            </a:pPr>
            <a:endParaRPr lang="en-US" sz="2400" dirty="0" smtClean="0">
              <a:latin typeface="Trebuchet MS" pitchFamily="34" charset="0"/>
            </a:endParaRPr>
          </a:p>
          <a:p>
            <a:pPr>
              <a:buNone/>
            </a:pPr>
            <a:r>
              <a:rPr lang="en-US" sz="2400" dirty="0" smtClean="0">
                <a:latin typeface="Trebuchet MS" pitchFamily="34" charset="0"/>
              </a:rPr>
              <a:t>	One student will be picked at random to speak for at least </a:t>
            </a:r>
            <a:r>
              <a:rPr lang="en-US" sz="2400" b="1" u="sng" dirty="0" smtClean="0">
                <a:latin typeface="Trebuchet MS" pitchFamily="34" charset="0"/>
              </a:rPr>
              <a:t>25 seconds</a:t>
            </a:r>
            <a:r>
              <a:rPr lang="en-US" sz="2400" dirty="0" smtClean="0">
                <a:latin typeface="Trebuchet MS" pitchFamily="34" charset="0"/>
              </a:rPr>
              <a:t> on one of the following topics: </a:t>
            </a:r>
          </a:p>
          <a:p>
            <a:pPr>
              <a:buNone/>
            </a:pPr>
            <a:r>
              <a:rPr lang="en-US" dirty="0" smtClean="0"/>
              <a:t> </a:t>
            </a:r>
            <a:endParaRPr lang="en-US" dirty="0"/>
          </a:p>
        </p:txBody>
      </p:sp>
      <p:sp>
        <p:nvSpPr>
          <p:cNvPr id="5" name="Rectangle 4"/>
          <p:cNvSpPr/>
          <p:nvPr/>
        </p:nvSpPr>
        <p:spPr>
          <a:xfrm>
            <a:off x="3810000" y="3733800"/>
            <a:ext cx="3050835" cy="523220"/>
          </a:xfrm>
          <a:prstGeom prst="rect">
            <a:avLst/>
          </a:prstGeom>
        </p:spPr>
        <p:txBody>
          <a:bodyPr wrap="none">
            <a:spAutoFit/>
          </a:bodyPr>
          <a:lstStyle/>
          <a:p>
            <a:r>
              <a:rPr lang="en-US" sz="2800" b="1" dirty="0" smtClean="0">
                <a:solidFill>
                  <a:schemeClr val="tx2"/>
                </a:solidFill>
              </a:rPr>
              <a:t>Nature of Marriage</a:t>
            </a:r>
            <a:endParaRPr lang="en-US" sz="2800" dirty="0">
              <a:solidFill>
                <a:schemeClr val="tx2"/>
              </a:solidFill>
            </a:endParaRPr>
          </a:p>
        </p:txBody>
      </p:sp>
      <p:sp>
        <p:nvSpPr>
          <p:cNvPr id="6" name="Rectangle 5"/>
          <p:cNvSpPr/>
          <p:nvPr/>
        </p:nvSpPr>
        <p:spPr>
          <a:xfrm>
            <a:off x="2971800" y="6019800"/>
            <a:ext cx="1460785" cy="523220"/>
          </a:xfrm>
          <a:prstGeom prst="rect">
            <a:avLst/>
          </a:prstGeom>
        </p:spPr>
        <p:txBody>
          <a:bodyPr wrap="none">
            <a:spAutoFit/>
          </a:bodyPr>
          <a:lstStyle/>
          <a:p>
            <a:r>
              <a:rPr lang="en-US" sz="2800" b="1" dirty="0" smtClean="0">
                <a:solidFill>
                  <a:srgbClr val="FF0000"/>
                </a:solidFill>
              </a:rPr>
              <a:t>Morality</a:t>
            </a:r>
            <a:endParaRPr lang="en-US" sz="2800" dirty="0">
              <a:solidFill>
                <a:srgbClr val="FF0000"/>
              </a:solidFill>
            </a:endParaRPr>
          </a:p>
        </p:txBody>
      </p:sp>
      <p:sp>
        <p:nvSpPr>
          <p:cNvPr id="3073" name="Rectangle 1"/>
          <p:cNvSpPr>
            <a:spLocks noChangeArrowheads="1"/>
          </p:cNvSpPr>
          <p:nvPr/>
        </p:nvSpPr>
        <p:spPr bwMode="auto">
          <a:xfrm>
            <a:off x="2057400" y="2438400"/>
            <a:ext cx="480612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2">
                    <a:lumMod val="75000"/>
                  </a:schemeClr>
                </a:solidFill>
                <a:latin typeface="Trebuchet MS" pitchFamily="34" charset="0"/>
                <a:ea typeface="Times New Roman" pitchFamily="18" charset="0"/>
                <a:cs typeface="Arial" pitchFamily="34" charset="0"/>
              </a:rPr>
              <a:t>Hypocrisy vs. Inventiveness</a:t>
            </a:r>
            <a:endParaRPr kumimoji="0" lang="en-US" sz="2800" b="0" i="0" u="none" strike="noStrike" cap="none" normalizeH="0" baseline="0" dirty="0" smtClean="0">
              <a:ln>
                <a:noFill/>
              </a:ln>
              <a:solidFill>
                <a:schemeClr val="accent2">
                  <a:lumMod val="75000"/>
                </a:schemeClr>
              </a:solidFill>
              <a:latin typeface="Arial" pitchFamily="34" charset="0"/>
            </a:endParaRPr>
          </a:p>
        </p:txBody>
      </p:sp>
      <p:sp>
        <p:nvSpPr>
          <p:cNvPr id="8" name="Rectangle 7"/>
          <p:cNvSpPr/>
          <p:nvPr/>
        </p:nvSpPr>
        <p:spPr>
          <a:xfrm>
            <a:off x="1600200" y="4572000"/>
            <a:ext cx="5997668" cy="523220"/>
          </a:xfrm>
          <a:prstGeom prst="rect">
            <a:avLst/>
          </a:prstGeom>
        </p:spPr>
        <p:txBody>
          <a:bodyPr wrap="none">
            <a:spAutoFit/>
          </a:bodyPr>
          <a:lstStyle/>
          <a:p>
            <a:r>
              <a:rPr lang="en-US" sz="2800" b="1" dirty="0" smtClean="0">
                <a:solidFill>
                  <a:srgbClr val="008000"/>
                </a:solidFill>
              </a:rPr>
              <a:t>The Importance of Not Being “Earnest”</a:t>
            </a:r>
            <a:endParaRPr lang="en-US" sz="2800" dirty="0">
              <a:solidFill>
                <a:srgbClr val="008000"/>
              </a:solidFill>
            </a:endParaRPr>
          </a:p>
        </p:txBody>
      </p:sp>
      <p:sp>
        <p:nvSpPr>
          <p:cNvPr id="3074" name="Rectangle 2"/>
          <p:cNvSpPr>
            <a:spLocks noChangeArrowheads="1"/>
          </p:cNvSpPr>
          <p:nvPr/>
        </p:nvSpPr>
        <p:spPr bwMode="auto">
          <a:xfrm>
            <a:off x="457200" y="4724400"/>
            <a:ext cx="787075" cy="969142"/>
          </a:xfrm>
          <a:prstGeom prst="rect">
            <a:avLst/>
          </a:prstGeom>
          <a:solidFill>
            <a:srgbClr val="FFFFFF"/>
          </a:solidFill>
          <a:ln w="9525">
            <a:noFill/>
            <a:miter lim="800000"/>
            <a:headEnd/>
            <a:tailEnd/>
          </a:ln>
          <a:effectLst/>
        </p:spPr>
        <p:txBody>
          <a:bodyPr vert="horz" wrap="square" lIns="0" tIns="0" rIns="0" bIns="106329"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lumMod val="50000"/>
                  </a:schemeClr>
                </a:solidFill>
                <a:effectLst/>
                <a:latin typeface="Trebuchet MS" pitchFamily="34" charset="0"/>
                <a:ea typeface="Times New Roman" pitchFamily="18" charset="0"/>
                <a:cs typeface="Arial" pitchFamily="34" charset="0"/>
              </a:rPr>
              <a:t>Puns</a:t>
            </a:r>
            <a:endParaRPr kumimoji="0" lang="en-US" sz="2800" b="1" i="0" u="none" strike="noStrike" cap="none" normalizeH="0" baseline="0" dirty="0" smtClean="0">
              <a:ln>
                <a:noFill/>
              </a:ln>
              <a:solidFill>
                <a:schemeClr val="bg2">
                  <a:lumMod val="50000"/>
                </a:schemeClr>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2">
                  <a:lumMod val="50000"/>
                </a:schemeClr>
              </a:solidFill>
              <a:effectLst/>
              <a:latin typeface="Arial" pitchFamily="34" charset="0"/>
            </a:endParaRPr>
          </a:p>
        </p:txBody>
      </p:sp>
      <p:sp>
        <p:nvSpPr>
          <p:cNvPr id="10" name="Rectangle 9"/>
          <p:cNvSpPr/>
          <p:nvPr/>
        </p:nvSpPr>
        <p:spPr>
          <a:xfrm>
            <a:off x="457200" y="6019800"/>
            <a:ext cx="1555298" cy="523220"/>
          </a:xfrm>
          <a:prstGeom prst="rect">
            <a:avLst/>
          </a:prstGeom>
        </p:spPr>
        <p:txBody>
          <a:bodyPr wrap="none">
            <a:spAutoFit/>
          </a:bodyPr>
          <a:lstStyle/>
          <a:p>
            <a:r>
              <a:rPr lang="en-US" sz="2800" b="1" dirty="0" smtClean="0">
                <a:solidFill>
                  <a:srgbClr val="7030A0"/>
                </a:solidFill>
              </a:rPr>
              <a:t>Inversion</a:t>
            </a:r>
            <a:endParaRPr lang="en-US" sz="2800" dirty="0">
              <a:solidFill>
                <a:srgbClr val="7030A0"/>
              </a:solidFill>
            </a:endParaRPr>
          </a:p>
        </p:txBody>
      </p:sp>
      <p:sp>
        <p:nvSpPr>
          <p:cNvPr id="11" name="Rectangle 10"/>
          <p:cNvSpPr/>
          <p:nvPr/>
        </p:nvSpPr>
        <p:spPr>
          <a:xfrm>
            <a:off x="2286000" y="5334000"/>
            <a:ext cx="1083823" cy="523220"/>
          </a:xfrm>
          <a:prstGeom prst="rect">
            <a:avLst/>
          </a:prstGeom>
        </p:spPr>
        <p:txBody>
          <a:bodyPr wrap="none">
            <a:spAutoFit/>
          </a:bodyPr>
          <a:lstStyle/>
          <a:p>
            <a:r>
              <a:rPr lang="en-US" sz="2800" b="1" dirty="0" smtClean="0">
                <a:solidFill>
                  <a:srgbClr val="FF3399"/>
                </a:solidFill>
              </a:rPr>
              <a:t>Death</a:t>
            </a:r>
            <a:endParaRPr lang="en-US" sz="2800" dirty="0">
              <a:solidFill>
                <a:srgbClr val="FF3399"/>
              </a:solidFill>
            </a:endParaRPr>
          </a:p>
        </p:txBody>
      </p:sp>
      <p:sp>
        <p:nvSpPr>
          <p:cNvPr id="12" name="Rectangle 11"/>
          <p:cNvSpPr/>
          <p:nvPr/>
        </p:nvSpPr>
        <p:spPr>
          <a:xfrm>
            <a:off x="4953000" y="5791200"/>
            <a:ext cx="2825261" cy="523220"/>
          </a:xfrm>
          <a:prstGeom prst="rect">
            <a:avLst/>
          </a:prstGeom>
        </p:spPr>
        <p:txBody>
          <a:bodyPr wrap="none">
            <a:spAutoFit/>
          </a:bodyPr>
          <a:lstStyle/>
          <a:p>
            <a:r>
              <a:rPr lang="en-US" sz="2800" b="1" dirty="0" smtClean="0"/>
              <a:t>“The Double Life”</a:t>
            </a:r>
            <a:endParaRPr lang="en-US" sz="2800" dirty="0"/>
          </a:p>
        </p:txBody>
      </p:sp>
      <p:sp>
        <p:nvSpPr>
          <p:cNvPr id="15" name="Rectangle 14"/>
          <p:cNvSpPr/>
          <p:nvPr/>
        </p:nvSpPr>
        <p:spPr>
          <a:xfrm>
            <a:off x="762000" y="3886200"/>
            <a:ext cx="922497" cy="523220"/>
          </a:xfrm>
          <a:prstGeom prst="rect">
            <a:avLst/>
          </a:prstGeom>
        </p:spPr>
        <p:txBody>
          <a:bodyPr wrap="none">
            <a:spAutoFit/>
          </a:bodyPr>
          <a:lstStyle/>
          <a:p>
            <a:r>
              <a:rPr lang="en-US" sz="2800" b="1" dirty="0" smtClean="0">
                <a:solidFill>
                  <a:schemeClr val="accent6">
                    <a:lumMod val="75000"/>
                  </a:schemeClr>
                </a:solidFill>
              </a:rPr>
              <a:t>Food</a:t>
            </a:r>
            <a:endParaRPr lang="en-US" sz="2800" dirty="0">
              <a:solidFill>
                <a:schemeClr val="accent6">
                  <a:lumMod val="75000"/>
                </a:schemeClr>
              </a:solidFill>
            </a:endParaRPr>
          </a:p>
        </p:txBody>
      </p:sp>
      <p:sp>
        <p:nvSpPr>
          <p:cNvPr id="16" name="Rectangle 15"/>
          <p:cNvSpPr/>
          <p:nvPr/>
        </p:nvSpPr>
        <p:spPr>
          <a:xfrm>
            <a:off x="3657600" y="3124200"/>
            <a:ext cx="3020186" cy="523220"/>
          </a:xfrm>
          <a:prstGeom prst="rect">
            <a:avLst/>
          </a:prstGeom>
        </p:spPr>
        <p:txBody>
          <a:bodyPr wrap="none">
            <a:spAutoFit/>
          </a:bodyPr>
          <a:lstStyle/>
          <a:p>
            <a:r>
              <a:rPr lang="en-US" sz="2800" b="1" dirty="0" smtClean="0">
                <a:solidFill>
                  <a:schemeClr val="accent5"/>
                </a:solidFill>
              </a:rPr>
              <a:t>Fiction and Writing</a:t>
            </a:r>
            <a:endParaRPr lang="en-US" sz="2800" dirty="0">
              <a:solidFill>
                <a:schemeClr val="accent5"/>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7162800" cy="4525963"/>
          </a:xfrm>
        </p:spPr>
        <p:txBody>
          <a:bodyPr>
            <a:noAutofit/>
          </a:bodyPr>
          <a:lstStyle/>
          <a:p>
            <a:pPr lvl="0">
              <a:buNone/>
            </a:pPr>
            <a:r>
              <a:rPr lang="en-GB" sz="2400" b="1" dirty="0" smtClean="0">
                <a:solidFill>
                  <a:schemeClr val="accent4">
                    <a:lumMod val="75000"/>
                  </a:schemeClr>
                </a:solidFill>
              </a:rPr>
              <a:t>	</a:t>
            </a:r>
            <a:r>
              <a:rPr lang="en-GB" sz="2800" b="1" i="1" dirty="0" smtClean="0">
                <a:solidFill>
                  <a:schemeClr val="accent4">
                    <a:lumMod val="75000"/>
                  </a:schemeClr>
                </a:solidFill>
              </a:rPr>
              <a:t>“Wit”/</a:t>
            </a:r>
            <a:r>
              <a:rPr lang="en-GB" sz="2800" b="1" i="1" dirty="0" err="1" smtClean="0">
                <a:solidFill>
                  <a:schemeClr val="accent4">
                    <a:lumMod val="75000"/>
                  </a:schemeClr>
                </a:solidFill>
              </a:rPr>
              <a:t>L’esprit</a:t>
            </a:r>
            <a:r>
              <a:rPr lang="en-GB" sz="2800" b="1" i="1" dirty="0" smtClean="0">
                <a:solidFill>
                  <a:schemeClr val="accent4">
                    <a:lumMod val="75000"/>
                  </a:schemeClr>
                </a:solidFill>
              </a:rPr>
              <a:t>: Oscar Wilde was famous for his witty writing and “</a:t>
            </a:r>
            <a:r>
              <a:rPr lang="en-GB" sz="2800" b="1" i="1" dirty="0" err="1" smtClean="0">
                <a:solidFill>
                  <a:schemeClr val="accent4">
                    <a:lumMod val="75000"/>
                  </a:schemeClr>
                </a:solidFill>
              </a:rPr>
              <a:t>bons</a:t>
            </a:r>
            <a:r>
              <a:rPr lang="en-GB" sz="2800" b="1" i="1" dirty="0" smtClean="0">
                <a:solidFill>
                  <a:schemeClr val="accent4">
                    <a:lumMod val="75000"/>
                  </a:schemeClr>
                </a:solidFill>
              </a:rPr>
              <a:t> </a:t>
            </a:r>
            <a:r>
              <a:rPr lang="en-GB" sz="2800" b="1" i="1" dirty="0" err="1" smtClean="0">
                <a:solidFill>
                  <a:schemeClr val="accent4">
                    <a:lumMod val="75000"/>
                  </a:schemeClr>
                </a:solidFill>
              </a:rPr>
              <a:t>mots</a:t>
            </a:r>
            <a:r>
              <a:rPr lang="en-GB" sz="2800" b="1" i="1" dirty="0" smtClean="0">
                <a:solidFill>
                  <a:schemeClr val="accent4">
                    <a:lumMod val="75000"/>
                  </a:schemeClr>
                </a:solidFill>
              </a:rPr>
              <a:t>”.</a:t>
            </a:r>
            <a:endParaRPr lang="en-US" sz="2800" b="1" i="1" dirty="0" smtClean="0">
              <a:solidFill>
                <a:schemeClr val="accent4">
                  <a:lumMod val="75000"/>
                </a:schemeClr>
              </a:solidFill>
            </a:endParaRPr>
          </a:p>
          <a:p>
            <a:pPr>
              <a:buNone/>
            </a:pPr>
            <a:r>
              <a:rPr lang="en-GB" sz="2400" dirty="0" smtClean="0"/>
              <a:t> </a:t>
            </a:r>
            <a:endParaRPr lang="en-US" sz="2400" dirty="0" smtClean="0"/>
          </a:p>
          <a:p>
            <a:pPr>
              <a:buNone/>
            </a:pPr>
            <a:r>
              <a:rPr lang="en-GB" sz="2400" dirty="0" smtClean="0"/>
              <a:t>	In the above text extract, a certain number of phrases have been highlighted:  </a:t>
            </a:r>
            <a:endParaRPr lang="en-US" sz="2400" dirty="0" smtClean="0"/>
          </a:p>
          <a:p>
            <a:pPr>
              <a:buNone/>
            </a:pPr>
            <a:r>
              <a:rPr lang="en-GB" sz="2400" dirty="0" smtClean="0"/>
              <a:t> </a:t>
            </a:r>
            <a:endParaRPr lang="en-US" sz="2400" dirty="0" smtClean="0"/>
          </a:p>
          <a:p>
            <a:pPr>
              <a:buNone/>
            </a:pPr>
            <a:r>
              <a:rPr lang="en-GB" sz="2400" dirty="0" smtClean="0"/>
              <a:t>	</a:t>
            </a:r>
            <a:r>
              <a:rPr lang="en-GB" sz="2800" b="1" dirty="0" smtClean="0"/>
              <a:t>Can you explain why they may be considered humorous or witty?</a:t>
            </a:r>
            <a:endParaRPr lang="en-US" sz="2800" b="1" dirty="0" smtClean="0"/>
          </a:p>
          <a:p>
            <a:pPr>
              <a:buNone/>
            </a:pPr>
            <a:r>
              <a:rPr lang="en-GB" sz="2400" dirty="0" smtClean="0"/>
              <a:t> </a:t>
            </a:r>
            <a:endParaRPr lang="en-US" sz="2400" dirty="0" smtClean="0"/>
          </a:p>
          <a:p>
            <a:pPr>
              <a:buNone/>
            </a:pPr>
            <a:r>
              <a:rPr lang="en-GB" sz="2400" dirty="0" smtClean="0"/>
              <a:t>	Which of the following techniques does Wilde use to increase the wit of his characters’ remarks in this scene?  </a:t>
            </a:r>
            <a:endParaRPr lang="en-US" sz="2400" dirty="0" smtClean="0"/>
          </a:p>
          <a:p>
            <a:pPr>
              <a:buNone/>
            </a:pPr>
            <a:r>
              <a:rPr lang="en-GB" sz="2400" dirty="0" smtClean="0"/>
              <a:t> </a:t>
            </a:r>
            <a:endParaRPr lang="en-US" sz="2400" dirty="0" smtClean="0"/>
          </a:p>
          <a:p>
            <a:pPr>
              <a:buNone/>
            </a:pPr>
            <a:r>
              <a:rPr lang="en-GB" sz="2400" dirty="0" smtClean="0"/>
              <a:t>	Are you amused by Wilde’s characters?  Do you laugh at their language, at their behaviour, or at the situations in which they find themselves?</a:t>
            </a:r>
            <a:endParaRPr lang="en-US" sz="2400" dirty="0" smtClean="0"/>
          </a:p>
          <a:p>
            <a:pPr>
              <a:buNone/>
            </a:pPr>
            <a:endParaRPr lang="en-US" sz="2400" dirty="0"/>
          </a:p>
        </p:txBody>
      </p:sp>
      <p:pic>
        <p:nvPicPr>
          <p:cNvPr id="4" name="Picture 2"/>
          <p:cNvPicPr>
            <a:picLocks noChangeAspect="1" noChangeArrowheads="1"/>
          </p:cNvPicPr>
          <p:nvPr/>
        </p:nvPicPr>
        <p:blipFill>
          <a:blip r:embed="rId2" cstate="print"/>
          <a:srcRect/>
          <a:stretch>
            <a:fillRect/>
          </a:stretch>
        </p:blipFill>
        <p:spPr bwMode="auto">
          <a:xfrm>
            <a:off x="7086600" y="0"/>
            <a:ext cx="2057400" cy="1375046"/>
          </a:xfrm>
          <a:prstGeom prst="rect">
            <a:avLst/>
          </a:prstGeom>
          <a:noFill/>
          <a:ln w="9525">
            <a:solidFill>
              <a:schemeClr val="tx1"/>
            </a:solid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7083988" y="5410200"/>
            <a:ext cx="2060012"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 calcmode="lin" valueType="num">
                                      <p:cBhvr>
                                        <p:cTn id="1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p:cTn id="2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GB" b="1" u="sng" dirty="0" smtClean="0"/>
              <a:t>ANALYSIS</a:t>
            </a:r>
            <a:r>
              <a:rPr lang="en-US" dirty="0" smtClean="0"/>
              <a:t/>
            </a:r>
            <a:br>
              <a:rPr lang="en-US" dirty="0" smtClean="0"/>
            </a:br>
            <a:endParaRPr lang="en-US" dirty="0"/>
          </a:p>
        </p:txBody>
      </p:sp>
      <p:sp>
        <p:nvSpPr>
          <p:cNvPr id="3" name="Content Placeholder 2"/>
          <p:cNvSpPr>
            <a:spLocks noGrp="1"/>
          </p:cNvSpPr>
          <p:nvPr>
            <p:ph idx="1"/>
          </p:nvPr>
        </p:nvSpPr>
        <p:spPr>
          <a:xfrm>
            <a:off x="0" y="685800"/>
            <a:ext cx="9144000" cy="5105400"/>
          </a:xfrm>
        </p:spPr>
        <p:txBody>
          <a:bodyPr>
            <a:noAutofit/>
          </a:bodyPr>
          <a:lstStyle/>
          <a:p>
            <a:pPr lvl="0">
              <a:buNone/>
            </a:pPr>
            <a:r>
              <a:rPr lang="en-US" sz="2400" dirty="0" smtClean="0"/>
              <a:t>	</a:t>
            </a:r>
            <a:r>
              <a:rPr lang="en-GB" sz="2400" dirty="0" smtClean="0"/>
              <a:t>Lady Bracknell is looking for specific qualities in her daughter’s future husband, who will of course be a perfect gentleman.  </a:t>
            </a:r>
            <a:endParaRPr lang="en-US" sz="2400" dirty="0" smtClean="0"/>
          </a:p>
          <a:p>
            <a:pPr>
              <a:buNone/>
            </a:pPr>
            <a:r>
              <a:rPr lang="en-GB" sz="2400" dirty="0" smtClean="0"/>
              <a:t> </a:t>
            </a:r>
            <a:endParaRPr lang="en-US" sz="2400" dirty="0" smtClean="0"/>
          </a:p>
          <a:p>
            <a:pPr>
              <a:buNone/>
            </a:pPr>
            <a:r>
              <a:rPr lang="en-GB" sz="2400" dirty="0" smtClean="0"/>
              <a:t>	Do the following attributes correspond to the views she expresses in her interview?  </a:t>
            </a:r>
            <a:endParaRPr lang="en-US" sz="2400" dirty="0" smtClean="0"/>
          </a:p>
          <a:p>
            <a:pPr>
              <a:buNone/>
            </a:pPr>
            <a:r>
              <a:rPr lang="en-GB" sz="2400" dirty="0" smtClean="0"/>
              <a:t>	If necessary, correct the following statements:</a:t>
            </a:r>
            <a:endParaRPr lang="en-US" sz="2400" dirty="0" smtClean="0"/>
          </a:p>
          <a:p>
            <a:pPr>
              <a:buNone/>
            </a:pPr>
            <a:r>
              <a:rPr lang="en-GB" sz="2400" dirty="0" smtClean="0"/>
              <a:t> </a:t>
            </a:r>
            <a:endParaRPr lang="en-US" sz="2400" dirty="0" smtClean="0"/>
          </a:p>
          <a:p>
            <a:pPr lvl="0">
              <a:buNone/>
            </a:pPr>
            <a:r>
              <a:rPr lang="en-GB" sz="2400" dirty="0" smtClean="0"/>
              <a:t>	</a:t>
            </a:r>
            <a:r>
              <a:rPr lang="en-GB" sz="2800" b="1" dirty="0" smtClean="0"/>
              <a:t>A gentleman should be idle.</a:t>
            </a:r>
            <a:endParaRPr lang="en-US" sz="2800" b="1" dirty="0" smtClean="0"/>
          </a:p>
          <a:p>
            <a:pPr lvl="0">
              <a:buNone/>
            </a:pPr>
            <a:r>
              <a:rPr lang="en-GB" sz="2800" b="1" dirty="0" smtClean="0"/>
              <a:t>	He should be very well-educated.</a:t>
            </a:r>
            <a:endParaRPr lang="en-US" sz="2800" b="1" dirty="0" smtClean="0"/>
          </a:p>
          <a:p>
            <a:pPr lvl="0">
              <a:buNone/>
            </a:pPr>
            <a:r>
              <a:rPr lang="en-GB" sz="2800" b="1" dirty="0" smtClean="0"/>
              <a:t>	It does not matter if he is rich or poor.</a:t>
            </a:r>
            <a:endParaRPr lang="en-US" sz="2800" b="1" dirty="0" smtClean="0"/>
          </a:p>
          <a:p>
            <a:pPr lvl="0">
              <a:buNone/>
            </a:pPr>
            <a:r>
              <a:rPr lang="en-GB" sz="2800" b="1" dirty="0" smtClean="0"/>
              <a:t>	He should be from an aristocratic family.</a:t>
            </a:r>
            <a:endParaRPr lang="en-US" sz="2800" b="1" dirty="0" smtClean="0"/>
          </a:p>
          <a:p>
            <a:pPr>
              <a:buNone/>
            </a:pPr>
            <a:r>
              <a:rPr lang="en-GB" sz="2400" dirty="0" smtClean="0"/>
              <a:t> </a:t>
            </a:r>
            <a:endParaRPr lang="en-US" sz="2400" dirty="0" smtClean="0"/>
          </a:p>
          <a:p>
            <a:pPr>
              <a:buNone/>
            </a:pPr>
            <a:r>
              <a:rPr lang="en-GB" sz="2400" dirty="0" smtClean="0"/>
              <a:t>Now rate these attributes in order of importance for Lady Bracknell.</a:t>
            </a:r>
            <a:endParaRPr lang="en-US" sz="2400" dirty="0" smtClean="0"/>
          </a:p>
          <a:p>
            <a:pPr>
              <a:buNone/>
            </a:pPr>
            <a:r>
              <a:rPr lang="en-GB" sz="2400" dirty="0" smtClean="0"/>
              <a:t> </a:t>
            </a:r>
            <a:endParaRPr lang="en-US" sz="2400" dirty="0" smtClean="0"/>
          </a:p>
          <a:p>
            <a:pPr>
              <a:buNone/>
            </a:pPr>
            <a:endParaRPr lang="en-US" sz="2400" dirty="0" smtClean="0"/>
          </a:p>
          <a:p>
            <a:pPr lvl="0">
              <a:buNone/>
            </a:pPr>
            <a:r>
              <a:rPr lang="en-GB" sz="2400" dirty="0" smtClean="0"/>
              <a:t>“</a:t>
            </a:r>
            <a:endParaRPr lang="en-US" sz="2400" dirty="0"/>
          </a:p>
        </p:txBody>
      </p:sp>
      <p:pic>
        <p:nvPicPr>
          <p:cNvPr id="4" name="Picture 3"/>
          <p:cNvPicPr>
            <a:picLocks noChangeAspect="1" noChangeArrowheads="1"/>
          </p:cNvPicPr>
          <p:nvPr/>
        </p:nvPicPr>
        <p:blipFill>
          <a:blip r:embed="rId2" cstate="print"/>
          <a:srcRect/>
          <a:stretch>
            <a:fillRect/>
          </a:stretch>
        </p:blipFill>
        <p:spPr bwMode="auto">
          <a:xfrm>
            <a:off x="6216614" y="2819400"/>
            <a:ext cx="2927386"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229600" cy="4525963"/>
          </a:xfrm>
        </p:spPr>
        <p:txBody>
          <a:bodyPr>
            <a:noAutofit/>
          </a:bodyPr>
          <a:lstStyle/>
          <a:p>
            <a:pPr lvl="0">
              <a:buNone/>
            </a:pPr>
            <a:r>
              <a:rPr lang="en-GB" sz="2800" b="1" dirty="0" smtClean="0"/>
              <a:t>A girl brought up with the utmost care”</a:t>
            </a:r>
            <a:endParaRPr lang="en-US" sz="2800" b="1" dirty="0" smtClean="0"/>
          </a:p>
          <a:p>
            <a:pPr>
              <a:buNone/>
            </a:pPr>
            <a:r>
              <a:rPr lang="en-GB" sz="2400" dirty="0" smtClean="0"/>
              <a:t> </a:t>
            </a:r>
            <a:endParaRPr lang="en-US" sz="2400" dirty="0" smtClean="0"/>
          </a:p>
          <a:p>
            <a:pPr>
              <a:buNone/>
            </a:pPr>
            <a:r>
              <a:rPr lang="en-GB" sz="2400" dirty="0" smtClean="0"/>
              <a:t>	Lady Bracknell refuses to consent to the marriage of her daughter </a:t>
            </a:r>
            <a:r>
              <a:rPr lang="en-GB" sz="2400" dirty="0" err="1" smtClean="0"/>
              <a:t>Gwendolen</a:t>
            </a:r>
            <a:r>
              <a:rPr lang="en-GB" sz="2400" dirty="0" smtClean="0"/>
              <a:t> with Mr Worthing.  </a:t>
            </a:r>
            <a:r>
              <a:rPr lang="en-GB" sz="2400" dirty="0" err="1" smtClean="0"/>
              <a:t>Gwendolen</a:t>
            </a:r>
            <a:r>
              <a:rPr lang="en-GB" sz="2400" dirty="0" smtClean="0"/>
              <a:t> has been brought up with the “utmost care” (the most possible care) and she refuses to sacrifice this to an unworthy alliance.</a:t>
            </a:r>
            <a:endParaRPr lang="en-US" sz="2400" dirty="0" smtClean="0"/>
          </a:p>
          <a:p>
            <a:pPr>
              <a:buNone/>
            </a:pPr>
            <a:r>
              <a:rPr lang="en-GB" sz="2400" dirty="0" smtClean="0"/>
              <a:t> </a:t>
            </a:r>
            <a:endParaRPr lang="en-US" sz="2400" dirty="0" smtClean="0"/>
          </a:p>
          <a:p>
            <a:pPr>
              <a:buNone/>
            </a:pPr>
            <a:r>
              <a:rPr lang="en-GB" sz="2400" dirty="0" smtClean="0"/>
              <a:t>	In view of the opinions she expresses in the scene, what do you think Lady Bracknell really means by the “utmost care”? Choose from the following list and explain your choice(s):</a:t>
            </a:r>
            <a:endParaRPr lang="en-US" sz="2400" dirty="0" smtClean="0"/>
          </a:p>
          <a:p>
            <a:pPr>
              <a:buNone/>
            </a:pPr>
            <a:r>
              <a:rPr lang="en-GB" sz="2400" dirty="0" smtClean="0"/>
              <a:t> </a:t>
            </a:r>
            <a:endParaRPr lang="en-US" sz="2400" dirty="0" smtClean="0"/>
          </a:p>
          <a:p>
            <a:pPr lvl="0" algn="ctr">
              <a:buNone/>
            </a:pPr>
            <a:r>
              <a:rPr lang="en-GB" sz="2800" b="1" dirty="0" smtClean="0"/>
              <a:t>Love</a:t>
            </a:r>
            <a:endParaRPr lang="en-US" sz="2800" b="1" dirty="0" smtClean="0"/>
          </a:p>
          <a:p>
            <a:pPr lvl="0" algn="ctr">
              <a:buNone/>
            </a:pPr>
            <a:r>
              <a:rPr lang="en-GB" sz="2800" b="1" dirty="0" smtClean="0"/>
              <a:t>Education</a:t>
            </a:r>
            <a:endParaRPr lang="en-US" sz="2800" b="1" dirty="0" smtClean="0"/>
          </a:p>
          <a:p>
            <a:pPr lvl="0" algn="ctr">
              <a:buNone/>
            </a:pPr>
            <a:r>
              <a:rPr lang="en-GB" sz="2800" b="1" dirty="0" smtClean="0"/>
              <a:t>Food and diet</a:t>
            </a:r>
            <a:endParaRPr lang="en-US" sz="2800" b="1" dirty="0" smtClean="0"/>
          </a:p>
          <a:p>
            <a:pPr lvl="0" algn="ctr">
              <a:buNone/>
            </a:pPr>
            <a:r>
              <a:rPr lang="en-GB" sz="2800" b="1" dirty="0" smtClean="0"/>
              <a:t>Expense </a:t>
            </a:r>
            <a:endParaRPr lang="en-US" sz="2800" b="1" dirty="0" smtClean="0"/>
          </a:p>
          <a:p>
            <a:pPr>
              <a:buNone/>
            </a:pPr>
            <a:endParaRPr lang="en-US" sz="2400" dirty="0"/>
          </a:p>
        </p:txBody>
      </p:sp>
      <p:pic>
        <p:nvPicPr>
          <p:cNvPr id="2050" name="Picture 2"/>
          <p:cNvPicPr>
            <a:picLocks noChangeAspect="1" noChangeArrowheads="1"/>
          </p:cNvPicPr>
          <p:nvPr/>
        </p:nvPicPr>
        <p:blipFill>
          <a:blip r:embed="rId2" cstate="print"/>
          <a:srcRect/>
          <a:stretch>
            <a:fillRect/>
          </a:stretch>
        </p:blipFill>
        <p:spPr bwMode="auto">
          <a:xfrm>
            <a:off x="5638359" y="4419601"/>
            <a:ext cx="3505641"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p:cTn id="1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4" dur="500"/>
                                        <p:tgtEl>
                                          <p:spTgt spid="3">
                                            <p:txEl>
                                              <p:pRg st="7" end="7"/>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p:cTn id="1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19" dur="500"/>
                                        <p:tgtEl>
                                          <p:spTgt spid="3">
                                            <p:txEl>
                                              <p:pRg st="8" end="8"/>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 calcmode="lin" valueType="num">
                                      <p:cBhvr>
                                        <p:cTn id="2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1278</TotalTime>
  <Words>2528</Words>
  <Application>Microsoft Office PowerPoint</Application>
  <PresentationFormat>On-screen Show (4:3)</PresentationFormat>
  <Paragraphs>508</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Slide 1</vt:lpstr>
      <vt:lpstr>SOME KEY TERMS FOR THIS TEXT</vt:lpstr>
      <vt:lpstr>Slide 3</vt:lpstr>
      <vt:lpstr>Slide 4</vt:lpstr>
      <vt:lpstr>Slide 5</vt:lpstr>
      <vt:lpstr>Slide 6</vt:lpstr>
      <vt:lpstr>Slide 7</vt:lpstr>
      <vt:lpstr>ANALYSIS </vt:lpstr>
      <vt:lpstr>Slide 9</vt:lpstr>
      <vt:lpstr>ROLE PLAY</vt:lpstr>
      <vt:lpstr>CONTEXT OF THE PLAY</vt:lpstr>
      <vt:lpstr>Victorian England</vt:lpstr>
      <vt:lpstr>Wilde’s Purpose</vt:lpstr>
      <vt:lpstr>Slide 14</vt:lpstr>
      <vt:lpstr>Slide 15</vt:lpstr>
      <vt:lpstr>Slide 16</vt:lpstr>
      <vt:lpstr>ROLE PLAY</vt:lpstr>
      <vt:lpstr>‘Algernon’</vt:lpstr>
      <vt:lpstr>ACT ONE</vt:lpstr>
      <vt:lpstr>Euphemisms</vt:lpstr>
      <vt:lpstr>Slide 21</vt:lpstr>
      <vt:lpstr>Activity </vt:lpstr>
      <vt:lpstr>Slide 23</vt:lpstr>
      <vt:lpstr>Pages 22-37</vt:lpstr>
      <vt:lpstr>Women in Act 1</vt:lpstr>
      <vt:lpstr>Oscar Wilde’s Society</vt:lpstr>
      <vt:lpstr>End of Act 1 – Dramatic Tension</vt:lpstr>
      <vt:lpstr>Act 2: Cecily</vt:lpstr>
      <vt:lpstr>WHAT IS THE SIGNIFICANCE?:</vt:lpstr>
      <vt:lpstr>Act 2: Cecily</vt:lpstr>
      <vt:lpstr>Miss Prism and Dr Chasuble</vt:lpstr>
      <vt:lpstr>DRAMATIC IRONY</vt:lpstr>
      <vt:lpstr>OBJECTIVE</vt:lpstr>
      <vt:lpstr>(ALMOST) END OF ACT 2 REVIEW</vt:lpstr>
      <vt:lpstr>Act 2 (Part 2) Gwendolyn meets Cecily</vt:lpstr>
      <vt:lpstr>OBJECTIVE</vt:lpstr>
      <vt:lpstr>END OF ACT 2 REVIEW</vt:lpstr>
      <vt:lpstr>“6 Paired Characters”</vt:lpstr>
      <vt:lpstr>A Farce: </vt:lpstr>
      <vt:lpstr>MOCKING THE INSTITUTIONS</vt:lpstr>
      <vt:lpstr>Slide 41</vt:lpstr>
      <vt:lpstr>Slide 42</vt:lpstr>
      <vt:lpstr>REFRESH: </vt:lpstr>
      <vt:lpstr>Slide 44</vt:lpstr>
      <vt:lpstr>DRAMATIC CONTRADICTION</vt:lpstr>
      <vt:lpstr>Slide 46</vt:lpstr>
      <vt:lpstr>SUMMARY OF ACT 3</vt:lpstr>
      <vt:lpstr>OBJECTIVE</vt:lpstr>
      <vt:lpstr>MARRIAGE</vt:lpstr>
      <vt:lpstr>Marriage in IOBE</vt:lpstr>
      <vt:lpstr>Quote Hunt</vt:lpstr>
      <vt:lpstr>Slide 52</vt:lpstr>
      <vt:lpstr>CHARACTER STUDY</vt:lpstr>
      <vt:lpstr>MOCK EXAMINATION QUESTION</vt:lpstr>
      <vt:lpstr>Slide 55</vt:lpstr>
      <vt:lpstr>Slide 56</vt:lpstr>
      <vt:lpstr>Slide 57</vt:lpstr>
      <vt:lpstr>Course Work/Examination Preparation</vt:lpstr>
      <vt:lpstr>Slide 59</vt:lpstr>
      <vt:lpstr>Slide 60</vt:lpstr>
      <vt:lpstr>Slide 61</vt:lpstr>
      <vt:lpstr>Slide 62</vt:lpstr>
      <vt:lpstr>Revision – Themes. </vt:lpstr>
      <vt:lpstr>Slide 64</vt:lpstr>
      <vt:lpstr>QUIZ - THEMES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DBracken</dc:creator>
  <cp:lastModifiedBy> </cp:lastModifiedBy>
  <cp:revision>195</cp:revision>
  <dcterms:created xsi:type="dcterms:W3CDTF">2012-08-26T22:14:01Z</dcterms:created>
  <dcterms:modified xsi:type="dcterms:W3CDTF">2012-10-29T03:48:12Z</dcterms:modified>
</cp:coreProperties>
</file>