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09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47FCA-3A71-4A3E-A1A0-6F91AC8427CF}" type="datetimeFigureOut">
              <a:rPr lang="en-GB" smtClean="0"/>
              <a:pPr/>
              <a:t>04/01/2013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900FA-9C3C-413C-A901-938A022C56B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C360-1D85-4357-A396-9619C77FC215}" type="datetimeFigureOut">
              <a:rPr lang="en-GB" smtClean="0"/>
              <a:pPr/>
              <a:t>04/01/2013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7C9C-11C4-4E02-8A83-4F32BD476E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C360-1D85-4357-A396-9619C77FC215}" type="datetimeFigureOut">
              <a:rPr lang="en-GB" smtClean="0"/>
              <a:pPr/>
              <a:t>04/01/2013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7C9C-11C4-4E02-8A83-4F32BD476E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C360-1D85-4357-A396-9619C77FC215}" type="datetimeFigureOut">
              <a:rPr lang="en-GB" smtClean="0"/>
              <a:pPr/>
              <a:t>04/01/2013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7C9C-11C4-4E02-8A83-4F32BD476E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C360-1D85-4357-A396-9619C77FC215}" type="datetimeFigureOut">
              <a:rPr lang="en-GB" smtClean="0"/>
              <a:pPr/>
              <a:t>04/01/2013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7C9C-11C4-4E02-8A83-4F32BD476E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C360-1D85-4357-A396-9619C77FC215}" type="datetimeFigureOut">
              <a:rPr lang="en-GB" smtClean="0"/>
              <a:pPr/>
              <a:t>04/01/2013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7C9C-11C4-4E02-8A83-4F32BD476E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C360-1D85-4357-A396-9619C77FC215}" type="datetimeFigureOut">
              <a:rPr lang="en-GB" smtClean="0"/>
              <a:pPr/>
              <a:t>04/01/2013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7C9C-11C4-4E02-8A83-4F32BD476E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C360-1D85-4357-A396-9619C77FC215}" type="datetimeFigureOut">
              <a:rPr lang="en-GB" smtClean="0"/>
              <a:pPr/>
              <a:t>04/01/2013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7C9C-11C4-4E02-8A83-4F32BD476E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C360-1D85-4357-A396-9619C77FC215}" type="datetimeFigureOut">
              <a:rPr lang="en-GB" smtClean="0"/>
              <a:pPr/>
              <a:t>04/01/2013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7C9C-11C4-4E02-8A83-4F32BD476E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C360-1D85-4357-A396-9619C77FC215}" type="datetimeFigureOut">
              <a:rPr lang="en-GB" smtClean="0"/>
              <a:pPr/>
              <a:t>04/01/2013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7C9C-11C4-4E02-8A83-4F32BD476E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C360-1D85-4357-A396-9619C77FC215}" type="datetimeFigureOut">
              <a:rPr lang="en-GB" smtClean="0"/>
              <a:pPr/>
              <a:t>04/01/2013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7C9C-11C4-4E02-8A83-4F32BD476E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6C360-1D85-4357-A396-9619C77FC215}" type="datetimeFigureOut">
              <a:rPr lang="en-GB" smtClean="0"/>
              <a:pPr/>
              <a:t>04/01/2013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7C9C-11C4-4E02-8A83-4F32BD476E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6C360-1D85-4357-A396-9619C77FC215}" type="datetimeFigureOut">
              <a:rPr lang="en-GB" smtClean="0"/>
              <a:pPr/>
              <a:t>04/01/2013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7C9C-11C4-4E02-8A83-4F32BD476E6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ile:///\\nassvr\common\Secondary%20Students\English\Year%2011%202013%20Mocks\Pre%202013%20Moc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file:///\\nassvr\common\Secondary%20Students\English\Year%2011%202013%20Mocks\Pre%202013%20Moc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\\nassvr\common\Secondary%20Students\English\Year%2011%202013%20Mocks\Pre%202013%20Moc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11 IGCSE Mock Exam Preparation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Literature Paper</a:t>
            </a:r>
          </a:p>
          <a:p>
            <a:r>
              <a:rPr lang="en-GB" dirty="0" smtClean="0"/>
              <a:t>Language Papers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9044833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47518"/>
            <a:ext cx="4283968" cy="1962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3216657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08920"/>
            <a:ext cx="4362090" cy="97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33056"/>
            <a:ext cx="4355976" cy="95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301208"/>
            <a:ext cx="4248472" cy="101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600" b="1" dirty="0" smtClean="0"/>
              <a:t>TAP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Text?: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Audience?: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Purpose?: 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5156" y="0"/>
            <a:ext cx="392884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4941168"/>
            <a:ext cx="9144000" cy="33409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	In your group, write your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t> response to this question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1872208"/>
          </a:xfrm>
        </p:spPr>
        <p:txBody>
          <a:bodyPr/>
          <a:lstStyle/>
          <a:p>
            <a:pPr>
              <a:buNone/>
            </a:pPr>
            <a:r>
              <a:rPr lang="en-GB" b="1" dirty="0"/>
              <a:t>QUESTION TWO: Composition .</a:t>
            </a:r>
            <a:endParaRPr lang="en-GB" dirty="0"/>
          </a:p>
          <a:p>
            <a:pPr>
              <a:buNone/>
            </a:pPr>
            <a:r>
              <a:rPr lang="en-GB" sz="2400" dirty="0" smtClean="0"/>
              <a:t>	You </a:t>
            </a:r>
            <a:r>
              <a:rPr lang="en-GB" sz="2400" dirty="0"/>
              <a:t>can choose between writing an </a:t>
            </a:r>
            <a:r>
              <a:rPr lang="en-GB" sz="2400" b="1" dirty="0" smtClean="0">
                <a:solidFill>
                  <a:schemeClr val="accent3">
                    <a:lumMod val="75000"/>
                  </a:schemeClr>
                </a:solidFill>
              </a:rPr>
              <a:t>argumentative/discursive </a:t>
            </a: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</a:rPr>
              <a:t>piece </a:t>
            </a:r>
            <a:r>
              <a:rPr lang="en-GB" sz="2400" b="1" dirty="0"/>
              <a:t>OR</a:t>
            </a:r>
            <a:r>
              <a:rPr lang="en-GB" sz="2400" dirty="0"/>
              <a:t> a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descriptive piece </a:t>
            </a:r>
            <a:r>
              <a:rPr lang="en-GB" sz="2400" b="1" dirty="0"/>
              <a:t>OR</a:t>
            </a:r>
            <a:r>
              <a:rPr lang="en-GB" sz="2400" dirty="0"/>
              <a:t> a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Narrative piece </a:t>
            </a:r>
            <a:r>
              <a:rPr lang="en-GB" sz="2400" dirty="0"/>
              <a:t>that is two pages long: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39752" y="0"/>
            <a:ext cx="47364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/>
              <a:t>Language Paper 3 </a:t>
            </a:r>
            <a:endParaRPr lang="en-GB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92896"/>
            <a:ext cx="5904656" cy="4093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You will be put into one of three groups.</a:t>
            </a:r>
          </a:p>
          <a:p>
            <a:endParaRPr lang="en-GB" sz="2600" dirty="0" smtClean="0"/>
          </a:p>
          <a:p>
            <a:pPr marL="571500" indent="-571500">
              <a:buAutoNum type="romanLcParenR"/>
            </a:pPr>
            <a:r>
              <a:rPr lang="en-GB" sz="2600" b="1" dirty="0" smtClean="0">
                <a:solidFill>
                  <a:schemeClr val="accent3">
                    <a:lumMod val="75000"/>
                  </a:schemeClr>
                </a:solidFill>
              </a:rPr>
              <a:t>Argumentative/Discursive</a:t>
            </a:r>
          </a:p>
          <a:p>
            <a:pPr marL="571500" indent="-571500">
              <a:buAutoNum type="romanLcParenR"/>
            </a:pPr>
            <a:r>
              <a:rPr lang="en-GB" sz="2600" b="1" dirty="0" smtClean="0">
                <a:solidFill>
                  <a:schemeClr val="accent4">
                    <a:lumMod val="75000"/>
                  </a:schemeClr>
                </a:solidFill>
              </a:rPr>
              <a:t>Descriptive</a:t>
            </a:r>
            <a:r>
              <a:rPr lang="en-GB" sz="2600" b="1" dirty="0" smtClean="0"/>
              <a:t> </a:t>
            </a:r>
          </a:p>
          <a:p>
            <a:pPr marL="571500" indent="-571500">
              <a:buAutoNum type="romanLcParenR"/>
            </a:pP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Narrative</a:t>
            </a:r>
          </a:p>
          <a:p>
            <a:pPr marL="571500" indent="-571500">
              <a:buAutoNum type="romanLcParenR"/>
            </a:pPr>
            <a:endParaRPr lang="en-GB" sz="2600" dirty="0"/>
          </a:p>
          <a:p>
            <a:pPr marL="571500" indent="-571500"/>
            <a:r>
              <a:rPr lang="en-GB" sz="2600" dirty="0" smtClean="0"/>
              <a:t>	Look at your copy of the criteria sheet for </a:t>
            </a:r>
            <a:r>
              <a:rPr lang="en-GB" sz="2600" b="1" u="sng" dirty="0" smtClean="0"/>
              <a:t>Table A</a:t>
            </a:r>
            <a:r>
              <a:rPr lang="en-GB" sz="2600" dirty="0" smtClean="0"/>
              <a:t> and write a 5-7 item list of “To Dos” for your question type. </a:t>
            </a:r>
          </a:p>
          <a:p>
            <a:pPr marL="571500" indent="-571500">
              <a:buAutoNum type="romanLcParenR"/>
            </a:pPr>
            <a:endParaRPr lang="en-GB" sz="2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8739" y="2276872"/>
            <a:ext cx="3085261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499992" cy="443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492896"/>
            <a:ext cx="4572000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AutoNum type="romanLcParenR"/>
            </a:pPr>
            <a:endParaRPr lang="en-GB" sz="2600" dirty="0"/>
          </a:p>
          <a:p>
            <a:pPr marL="571500" indent="-571500"/>
            <a:r>
              <a:rPr lang="en-GB" sz="2600" dirty="0" smtClean="0"/>
              <a:t>	Look at your copy of the criteria sheet for </a:t>
            </a:r>
            <a:r>
              <a:rPr lang="en-GB" sz="2600" b="1" u="sng" dirty="0" smtClean="0"/>
              <a:t>Table B</a:t>
            </a:r>
            <a:r>
              <a:rPr lang="en-GB" sz="2600" dirty="0" smtClean="0"/>
              <a:t> and write a list of “To Dos” for your question type. </a:t>
            </a:r>
          </a:p>
          <a:p>
            <a:pPr marL="571500" indent="-571500">
              <a:buAutoNum type="romanLcParenR"/>
            </a:pP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488832" cy="630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LITERATURE – Short Stories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Go to: </a:t>
            </a:r>
          </a:p>
          <a:p>
            <a:pPr>
              <a:buNone/>
            </a:pPr>
            <a:r>
              <a:rPr lang="en-GB" sz="2000" dirty="0" smtClean="0">
                <a:hlinkClick r:id="rId2" action="ppaction://hlinkfile"/>
              </a:rPr>
              <a:t>Q:\Secondary Students\English\Year 11 2013 Mocks\Pre 2013 Mock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928934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at all of the Short Stories that will be on the examination.</a:t>
            </a:r>
          </a:p>
          <a:p>
            <a:endParaRPr lang="en-US" sz="2400" dirty="0" smtClean="0"/>
          </a:p>
          <a:p>
            <a:r>
              <a:rPr lang="en-US" sz="2400" dirty="0" smtClean="0"/>
              <a:t>In groups, create a concept map that shows how the stories link together thematically. 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928934"/>
            <a:ext cx="3286148" cy="296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LITERATURE - Poetry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Go to: </a:t>
            </a:r>
          </a:p>
          <a:p>
            <a:pPr>
              <a:buNone/>
            </a:pPr>
            <a:r>
              <a:rPr lang="en-GB" sz="2000" dirty="0" smtClean="0">
                <a:hlinkClick r:id="rId2" action="ppaction://hlinkfile"/>
              </a:rPr>
              <a:t>Q:\Secondary Students\English\Year 11 2013 Mocks\Pre 2013 Mock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928934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at all of the Poems that will be on the examination.</a:t>
            </a:r>
          </a:p>
          <a:p>
            <a:endParaRPr lang="en-US" sz="2400" dirty="0" smtClean="0"/>
          </a:p>
          <a:p>
            <a:r>
              <a:rPr lang="en-US" sz="2400" dirty="0" smtClean="0"/>
              <a:t>In groups, create a concept map that shows how the stories link together thematically. 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3938599" cy="2985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 smtClean="0"/>
              <a:t>LITERATURE – Play (IOBE)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Go to: </a:t>
            </a:r>
          </a:p>
          <a:p>
            <a:pPr>
              <a:buNone/>
            </a:pPr>
            <a:r>
              <a:rPr lang="en-GB" sz="2000" dirty="0" smtClean="0">
                <a:hlinkClick r:id="rId2" action="ppaction://hlinkfile"/>
              </a:rPr>
              <a:t>Q:\Secondary Students\English\Year 11 2013 Mocks\Pre 2013 Mock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928934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Look at all of the Short Stories that will be on the examination.</a:t>
            </a:r>
          </a:p>
          <a:p>
            <a:endParaRPr lang="en-US" sz="2400" dirty="0" smtClean="0"/>
          </a:p>
          <a:p>
            <a:r>
              <a:rPr lang="en-US" sz="2400" dirty="0" smtClean="0"/>
              <a:t>In groups, create a concept map that shows how the stories link together thematically. </a:t>
            </a:r>
            <a:endParaRPr lang="en-GB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TASKS for TODAY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1"/>
            <a:ext cx="6286512" cy="135732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Literature Paper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- Complete any of the questions on the Literature practice paper.  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8604"/>
            <a:ext cx="1708359" cy="2143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2714620"/>
            <a:ext cx="6786578" cy="14287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Language Paper 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Complete any of the questions on the practice paper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(Hound of the Baskervilles)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643182"/>
            <a:ext cx="1581389" cy="204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43108" y="4929198"/>
            <a:ext cx="6786578" cy="1428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Language Paper 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Complete any of the questions on the practice paper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(2009)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72008"/>
            <a:ext cx="1829348" cy="2285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 Paper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233285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3 sections – </a:t>
            </a:r>
            <a:r>
              <a:rPr lang="en-GB" dirty="0" err="1" smtClean="0"/>
              <a:t>i</a:t>
            </a:r>
            <a:r>
              <a:rPr lang="en-GB" dirty="0" smtClean="0"/>
              <a:t>)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Play</a:t>
            </a:r>
            <a:r>
              <a:rPr lang="en-GB" dirty="0" smtClean="0"/>
              <a:t>, ii) </a:t>
            </a:r>
            <a:r>
              <a:rPr lang="en-GB" dirty="0" smtClean="0">
                <a:solidFill>
                  <a:srgbClr val="FF0000"/>
                </a:solidFill>
              </a:rPr>
              <a:t>Poetry </a:t>
            </a:r>
            <a:r>
              <a:rPr lang="en-GB" dirty="0" smtClean="0"/>
              <a:t>and iii)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Prose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i="1" dirty="0" smtClean="0">
                <a:solidFill>
                  <a:schemeClr val="accent3">
                    <a:lumMod val="75000"/>
                  </a:schemeClr>
                </a:solidFill>
              </a:rPr>
              <a:t>	The Importance of being Earnest</a:t>
            </a:r>
            <a:r>
              <a:rPr lang="en-GB" dirty="0" smtClean="0"/>
              <a:t>, </a:t>
            </a:r>
            <a:r>
              <a:rPr lang="en-GB" i="1" dirty="0" smtClean="0">
                <a:solidFill>
                  <a:srgbClr val="FF0000"/>
                </a:solidFill>
              </a:rPr>
              <a:t>Songs of Ourselves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i="1" dirty="0" smtClean="0">
                <a:solidFill>
                  <a:schemeClr val="accent5">
                    <a:lumMod val="75000"/>
                  </a:schemeClr>
                </a:solidFill>
              </a:rPr>
              <a:t>Stories of Ourselves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(Short Stories)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71723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49080"/>
            <a:ext cx="8004637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284984"/>
            <a:ext cx="69532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Paper </a:t>
            </a:r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1512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	3 questions – </a:t>
            </a:r>
            <a:r>
              <a:rPr lang="en-GB" dirty="0" err="1" smtClean="0"/>
              <a:t>i</a:t>
            </a:r>
            <a:r>
              <a:rPr lang="en-GB" dirty="0" smtClean="0"/>
              <a:t>)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Text Transformation</a:t>
            </a:r>
            <a:r>
              <a:rPr lang="en-GB" dirty="0" smtClean="0"/>
              <a:t>, ii) </a:t>
            </a:r>
            <a:r>
              <a:rPr lang="en-GB" dirty="0" smtClean="0">
                <a:solidFill>
                  <a:srgbClr val="FF0000"/>
                </a:solidFill>
              </a:rPr>
              <a:t>Selecting effective quotes </a:t>
            </a:r>
            <a:r>
              <a:rPr lang="en-GB" dirty="0" smtClean="0"/>
              <a:t>and iii)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Summarising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i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GB" dirty="0" smtClean="0"/>
              <a:t>Language Paper 3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 smtClean="0"/>
              <a:t>	QUESTION </a:t>
            </a:r>
            <a:r>
              <a:rPr lang="en-GB" sz="2400" b="1" dirty="0"/>
              <a:t>ONE: Directed Writing.</a:t>
            </a:r>
            <a:endParaRPr lang="en-GB" sz="2400" dirty="0"/>
          </a:p>
          <a:p>
            <a:pPr>
              <a:buNone/>
            </a:pPr>
            <a:r>
              <a:rPr lang="en-GB" sz="2400" dirty="0" smtClean="0"/>
              <a:t>	You </a:t>
            </a:r>
            <a:r>
              <a:rPr lang="en-GB" sz="2400" dirty="0"/>
              <a:t>will be given a text (it could be anything - article, interview, diary etc) that will be expressing some form of opinion.</a:t>
            </a:r>
          </a:p>
          <a:p>
            <a:pPr>
              <a:buNone/>
            </a:pPr>
            <a:r>
              <a:rPr lang="en-GB" sz="2400" dirty="0"/>
              <a:t> </a:t>
            </a:r>
            <a:r>
              <a:rPr lang="en-GB" sz="2400" dirty="0" smtClean="0"/>
              <a:t>	</a:t>
            </a:r>
          </a:p>
          <a:p>
            <a:pPr>
              <a:buNone/>
            </a:pPr>
            <a:r>
              <a:rPr lang="en-GB" sz="2400" dirty="0"/>
              <a:t>	</a:t>
            </a:r>
            <a:r>
              <a:rPr lang="en-GB" sz="2400" dirty="0" smtClean="0"/>
              <a:t>Just </a:t>
            </a:r>
            <a:r>
              <a:rPr lang="en-GB" sz="2400" dirty="0"/>
              <a:t>like Paper </a:t>
            </a:r>
            <a:r>
              <a:rPr lang="en-GB" sz="2400" dirty="0" smtClean="0"/>
              <a:t>2, </a:t>
            </a:r>
            <a:r>
              <a:rPr lang="en-GB" sz="2400" dirty="0"/>
              <a:t>Q1: You will have to do a text transformation (it could be anything - article, interview, diary etc ) in which you summarise and evaluate  the arguments (and possible counter arguments) in the </a:t>
            </a:r>
            <a:r>
              <a:rPr lang="en-GB" sz="2400" dirty="0" smtClean="0"/>
              <a:t>text.</a:t>
            </a:r>
          </a:p>
          <a:p>
            <a:pPr>
              <a:buNone/>
            </a:pPr>
            <a:r>
              <a:rPr lang="en-GB" sz="2400" dirty="0"/>
              <a:t>	</a:t>
            </a:r>
            <a:r>
              <a:rPr lang="en-GB" sz="2400" dirty="0" smtClean="0"/>
              <a:t>You </a:t>
            </a:r>
            <a:r>
              <a:rPr lang="en-GB" sz="2400" dirty="0"/>
              <a:t>have to write 2 sheets of paper</a:t>
            </a:r>
          </a:p>
          <a:p>
            <a:pPr>
              <a:buNone/>
            </a:pPr>
            <a:endParaRPr lang="en-GB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933056"/>
            <a:ext cx="3887179" cy="266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388843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1008"/>
            <a:ext cx="4283968" cy="30243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>
                <a:latin typeface="Trebuchet MS" pitchFamily="34" charset="0"/>
              </a:rPr>
              <a:t>	Look at your own copy of these criteria for Question 1. Make a list of 10 “Dos” for your response to Question One.</a:t>
            </a:r>
            <a:endParaRPr lang="en-GB" sz="2800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806" y="0"/>
            <a:ext cx="273519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8822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12976"/>
            <a:ext cx="49320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Question One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18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33487"/>
            <a:ext cx="8059663" cy="55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 Question One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050" y="0"/>
            <a:ext cx="4970950" cy="2276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62122" cy="285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3212976"/>
            <a:ext cx="813690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rebuchet MS" pitchFamily="34" charset="0"/>
              </a:rPr>
              <a:t>In your group  (now, before you have even read about the 3 student candidates), </a:t>
            </a:r>
            <a:r>
              <a:rPr lang="en-GB" sz="2800" b="1" u="sng" dirty="0" smtClean="0">
                <a:latin typeface="Trebuchet MS" pitchFamily="34" charset="0"/>
              </a:rPr>
              <a:t>plan an outline </a:t>
            </a:r>
            <a:r>
              <a:rPr lang="en-GB" sz="2800" dirty="0" smtClean="0">
                <a:latin typeface="Trebuchet MS" pitchFamily="34" charset="0"/>
              </a:rPr>
              <a:t>for your written response:</a:t>
            </a:r>
            <a:endParaRPr lang="en-GB" sz="28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5341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0011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9144000" cy="20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25148"/>
            <a:ext cx="8892480" cy="213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230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Year 11 IGCSE Mock Exam Preparation</vt:lpstr>
      <vt:lpstr>Literature Paper 1</vt:lpstr>
      <vt:lpstr>Language Paper 2</vt:lpstr>
      <vt:lpstr>Language Paper 3 </vt:lpstr>
      <vt:lpstr>Slide 5</vt:lpstr>
      <vt:lpstr>Sample Question One</vt:lpstr>
      <vt:lpstr>Slide 7</vt:lpstr>
      <vt:lpstr>Slide 8</vt:lpstr>
      <vt:lpstr>Slide 9</vt:lpstr>
      <vt:lpstr>Slide 10</vt:lpstr>
      <vt:lpstr>TAP</vt:lpstr>
      <vt:lpstr>Slide 12</vt:lpstr>
      <vt:lpstr>Slide 13</vt:lpstr>
      <vt:lpstr>Slide 14</vt:lpstr>
      <vt:lpstr>LITERATURE – Short Stories</vt:lpstr>
      <vt:lpstr>LITERATURE - Poetry</vt:lpstr>
      <vt:lpstr>LITERATURE – Play (IOBE)</vt:lpstr>
      <vt:lpstr>TASKS for TODAY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IGCSE Mock Exam Preparation</dc:title>
  <dc:creator>dbracken</dc:creator>
  <cp:lastModifiedBy>dbracken</cp:lastModifiedBy>
  <cp:revision>40</cp:revision>
  <dcterms:created xsi:type="dcterms:W3CDTF">2013-01-02T04:50:15Z</dcterms:created>
  <dcterms:modified xsi:type="dcterms:W3CDTF">2013-01-03T22:46:41Z</dcterms:modified>
</cp:coreProperties>
</file>